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91" r:id="rId3"/>
    <p:sldId id="289" r:id="rId4"/>
    <p:sldId id="290" r:id="rId5"/>
    <p:sldId id="294" r:id="rId6"/>
    <p:sldId id="293" r:id="rId7"/>
    <p:sldId id="288" r:id="rId8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F4E9E9"/>
    <a:srgbClr val="E8D0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42230-E39C-1647-BA41-41BF5EA45D7B}" v="2" dt="2020-04-06T08:20:04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558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384" y="36"/>
      </p:cViewPr>
      <p:guideLst>
        <p:guide orient="horz" pos="20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4793a3f8a089fd0/ASEG%20Feds/Treasurer/Budgets/Budget%20Working%20201908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4793a3f8a089fd0/ASEG%20Feds/Treasurer/Budgets/Budget%20Working%20201908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4793a3f8a089fd0/ASEG%20Feds/Treasurer/Budgets/Budget%20Working%202019082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4793a3f8a089fd0/ASEG%20Feds/Treasurer/Budgets/Budget%20Working%20201908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Income</a:t>
            </a:r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'[Budget Working 20190825.xlsx]Audit History'!$A$4</c:f>
              <c:strCache>
                <c:ptCount val="1"/>
                <c:pt idx="0">
                  <c:v>Membership</c:v>
                </c:pt>
              </c:strCache>
            </c:strRef>
          </c:tx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History'!$B$4:$N$4</c:f>
              <c:numCache>
                <c:formatCode>#,##0_ ;[Red]\-#,##0\ </c:formatCode>
                <c:ptCount val="13"/>
                <c:pt idx="0">
                  <c:v>113662</c:v>
                </c:pt>
                <c:pt idx="1">
                  <c:v>161415</c:v>
                </c:pt>
                <c:pt idx="2">
                  <c:v>168104</c:v>
                </c:pt>
                <c:pt idx="3">
                  <c:v>146260</c:v>
                </c:pt>
                <c:pt idx="4">
                  <c:v>151643</c:v>
                </c:pt>
                <c:pt idx="5">
                  <c:v>148871</c:v>
                </c:pt>
                <c:pt idx="6" formatCode="#,##0_);[Red]\(#,##0\)">
                  <c:v>124491</c:v>
                </c:pt>
                <c:pt idx="7" formatCode="#,##0_);[Red]\(#,##0\)">
                  <c:v>115099</c:v>
                </c:pt>
                <c:pt idx="8">
                  <c:v>105016</c:v>
                </c:pt>
                <c:pt idx="9" formatCode="#,##0">
                  <c:v>104915</c:v>
                </c:pt>
                <c:pt idx="10" formatCode="#,##0">
                  <c:v>104112</c:v>
                </c:pt>
                <c:pt idx="11" formatCode="#,##0">
                  <c:v>111947</c:v>
                </c:pt>
                <c:pt idx="12" formatCode="#,##0">
                  <c:v>114000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4-394F-830C-8C27679DE8D5}"/>
            </c:ext>
          </c:extLst>
        </c:ser>
        <c:ser>
          <c:idx val="1"/>
          <c:order val="1"/>
          <c:tx>
            <c:strRef>
              <c:f>'https://d.docs.live.net/Users/dannyburns/OneDrive/ASEG Feds/Treasurer/[20170410 ASEG AGM - Finance.xlsx]Massaged Audit History'!$A$5</c:f>
              <c:strCache>
                <c:ptCount val="1"/>
                <c:pt idx="0">
                  <c:v>Meetings &amp; Events</c:v>
                </c:pt>
              </c:strCache>
            </c:strRef>
          </c:tx>
          <c:spPr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History'!$B$5:$N$5</c:f>
              <c:numCache>
                <c:formatCode>#,##0_ ;[Red]\-#,##0\ </c:formatCode>
                <c:ptCount val="13"/>
                <c:pt idx="0">
                  <c:v>40442</c:v>
                </c:pt>
                <c:pt idx="1">
                  <c:v>17064</c:v>
                </c:pt>
                <c:pt idx="2">
                  <c:v>23460</c:v>
                </c:pt>
                <c:pt idx="3">
                  <c:v>93876</c:v>
                </c:pt>
                <c:pt idx="4">
                  <c:v>122057</c:v>
                </c:pt>
                <c:pt idx="5">
                  <c:v>64544</c:v>
                </c:pt>
                <c:pt idx="6" formatCode="#,##0_);[Red]\(#,##0\)">
                  <c:v>108767</c:v>
                </c:pt>
                <c:pt idx="7" formatCode="#,##0_);[Red]\(#,##0\)">
                  <c:v>85871</c:v>
                </c:pt>
                <c:pt idx="8">
                  <c:v>54171</c:v>
                </c:pt>
                <c:pt idx="9" formatCode="#,##0">
                  <c:v>64949</c:v>
                </c:pt>
                <c:pt idx="10" formatCode="#,##0">
                  <c:v>69241</c:v>
                </c:pt>
                <c:pt idx="11" formatCode="#,##0">
                  <c:v>76019</c:v>
                </c:pt>
                <c:pt idx="12" formatCode="#,##0">
                  <c:v>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4-394F-830C-8C27679DE8D5}"/>
            </c:ext>
          </c:extLst>
        </c:ser>
        <c:ser>
          <c:idx val="2"/>
          <c:order val="2"/>
          <c:tx>
            <c:strRef>
              <c:f>'[Budget Working 20190825.xlsx]Audit History'!$A$6</c:f>
              <c:strCache>
                <c:ptCount val="1"/>
                <c:pt idx="0">
                  <c:v>Education</c:v>
                </c:pt>
              </c:strCache>
            </c:strRef>
          </c:tx>
          <c:spPr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History'!$B$6:$N$6</c:f>
              <c:numCache>
                <c:formatCode>General</c:formatCode>
                <c:ptCount val="13"/>
                <c:pt idx="6" formatCode="#,##0_);[Red]\(#,##0\)">
                  <c:v>40745</c:v>
                </c:pt>
                <c:pt idx="7" formatCode="#,##0_);[Red]\(#,##0\)">
                  <c:v>22074</c:v>
                </c:pt>
                <c:pt idx="8" formatCode="#,##0_ ;[Red]\-#,##0\ ">
                  <c:v>13437</c:v>
                </c:pt>
                <c:pt idx="9" formatCode="#,##0">
                  <c:v>6313</c:v>
                </c:pt>
                <c:pt idx="10" formatCode="#,##0">
                  <c:v>7969</c:v>
                </c:pt>
                <c:pt idx="11" formatCode="#,##0">
                  <c:v>0</c:v>
                </c:pt>
                <c:pt idx="12">
                  <c:v>22500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4-394F-830C-8C27679DE8D5}"/>
            </c:ext>
          </c:extLst>
        </c:ser>
        <c:ser>
          <c:idx val="3"/>
          <c:order val="3"/>
          <c:tx>
            <c:strRef>
              <c:f>'[Budget Working 20190825.xlsx]Audit History'!$A$7</c:f>
              <c:strCache>
                <c:ptCount val="1"/>
                <c:pt idx="0">
                  <c:v>Publications</c:v>
                </c:pt>
              </c:strCache>
            </c:strRef>
          </c:tx>
          <c:spPr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History'!$B$7:$N$7</c:f>
              <c:numCache>
                <c:formatCode>#,##0_ ;[Red]\-#,##0\ </c:formatCode>
                <c:ptCount val="13"/>
                <c:pt idx="0">
                  <c:v>52760</c:v>
                </c:pt>
                <c:pt idx="1">
                  <c:v>134616</c:v>
                </c:pt>
                <c:pt idx="2">
                  <c:v>128060</c:v>
                </c:pt>
                <c:pt idx="3">
                  <c:v>151544</c:v>
                </c:pt>
                <c:pt idx="4">
                  <c:v>220069</c:v>
                </c:pt>
                <c:pt idx="5">
                  <c:v>186963</c:v>
                </c:pt>
                <c:pt idx="6" formatCode="#,##0_);[Red]\(#,##0\)">
                  <c:v>147956</c:v>
                </c:pt>
                <c:pt idx="7" formatCode="#,##0_);[Red]\(#,##0\)">
                  <c:v>197790</c:v>
                </c:pt>
                <c:pt idx="8">
                  <c:v>207996</c:v>
                </c:pt>
                <c:pt idx="9" formatCode="#,##0">
                  <c:v>226080</c:v>
                </c:pt>
                <c:pt idx="10" formatCode="#,##0">
                  <c:v>186196</c:v>
                </c:pt>
                <c:pt idx="11" formatCode="#,##0">
                  <c:v>189269</c:v>
                </c:pt>
                <c:pt idx="12" formatCode="#,##0">
                  <c:v>115533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44-394F-830C-8C27679DE8D5}"/>
            </c:ext>
          </c:extLst>
        </c:ser>
        <c:ser>
          <c:idx val="4"/>
          <c:order val="4"/>
          <c:tx>
            <c:strRef>
              <c:f>'[Budget Working 20190825.xlsx]Audit History'!$A$9</c:f>
              <c:strCache>
                <c:ptCount val="1"/>
                <c:pt idx="0">
                  <c:v>Interest received</c:v>
                </c:pt>
              </c:strCache>
            </c:strRef>
          </c:tx>
          <c:spPr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History'!$B$9:$N$9</c:f>
              <c:numCache>
                <c:formatCode>#,##0_ ;[Red]\-#,##0\ </c:formatCode>
                <c:ptCount val="13"/>
                <c:pt idx="0">
                  <c:v>54486</c:v>
                </c:pt>
                <c:pt idx="1">
                  <c:v>31282</c:v>
                </c:pt>
                <c:pt idx="2">
                  <c:v>43985</c:v>
                </c:pt>
                <c:pt idx="3">
                  <c:v>55608</c:v>
                </c:pt>
                <c:pt idx="4">
                  <c:v>43032</c:v>
                </c:pt>
                <c:pt idx="5">
                  <c:v>38914</c:v>
                </c:pt>
                <c:pt idx="6" formatCode="#,##0_);[Red]\(#,##0\)">
                  <c:v>29837</c:v>
                </c:pt>
                <c:pt idx="7" formatCode="#,##0_);[Red]\(#,##0\)">
                  <c:v>15393</c:v>
                </c:pt>
                <c:pt idx="8">
                  <c:v>27724</c:v>
                </c:pt>
                <c:pt idx="9" formatCode="#,##0">
                  <c:v>20772</c:v>
                </c:pt>
                <c:pt idx="10" formatCode="#,##0">
                  <c:v>16414</c:v>
                </c:pt>
                <c:pt idx="11" formatCode="#,##0">
                  <c:v>12955</c:v>
                </c:pt>
                <c:pt idx="12" formatCode="#,##0">
                  <c:v>14500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44-394F-830C-8C27679DE8D5}"/>
            </c:ext>
          </c:extLst>
        </c:ser>
        <c:ser>
          <c:idx val="5"/>
          <c:order val="5"/>
          <c:tx>
            <c:strRef>
              <c:f>'[Budget Working 20190825.xlsx]Audit History'!$A$10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2DBDA"/>
            </a:solidFill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History'!$B$10:$N$10</c:f>
              <c:numCache>
                <c:formatCode>#,##0_ ;[Red]\-#,##0\ </c:formatCode>
                <c:ptCount val="13"/>
                <c:pt idx="0">
                  <c:v>54545</c:v>
                </c:pt>
                <c:pt idx="1">
                  <c:v>67780</c:v>
                </c:pt>
                <c:pt idx="2">
                  <c:v>71344</c:v>
                </c:pt>
                <c:pt idx="3">
                  <c:v>84017</c:v>
                </c:pt>
                <c:pt idx="4">
                  <c:v>74366</c:v>
                </c:pt>
                <c:pt idx="5">
                  <c:v>86158</c:v>
                </c:pt>
                <c:pt idx="9" formatCode="#,##0">
                  <c:v>0</c:v>
                </c:pt>
                <c:pt idx="10" formatCode="#,##0">
                  <c:v>682</c:v>
                </c:pt>
                <c:pt idx="11" formatCode="#,##0">
                  <c:v>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44-394F-830C-8C27679DE8D5}"/>
            </c:ext>
          </c:extLst>
        </c:ser>
        <c:ser>
          <c:idx val="6"/>
          <c:order val="6"/>
          <c:tx>
            <c:strRef>
              <c:f>'[Budget Working 20190825.xlsx]Audit History'!$A$51</c:f>
              <c:strCache>
                <c:ptCount val="1"/>
                <c:pt idx="0">
                  <c:v>Conference profit/loss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History'!$B$51:$N$51</c:f>
              <c:numCache>
                <c:formatCode>#,##0_);[Red]\(#,##0\)</c:formatCode>
                <c:ptCount val="13"/>
                <c:pt idx="0">
                  <c:v>79636</c:v>
                </c:pt>
                <c:pt idx="1">
                  <c:v>280126</c:v>
                </c:pt>
                <c:pt idx="2">
                  <c:v>225537</c:v>
                </c:pt>
                <c:pt idx="3">
                  <c:v>-42303</c:v>
                </c:pt>
                <c:pt idx="4">
                  <c:v>316353</c:v>
                </c:pt>
                <c:pt idx="5">
                  <c:v>388065</c:v>
                </c:pt>
                <c:pt idx="6">
                  <c:v>1738</c:v>
                </c:pt>
                <c:pt idx="7">
                  <c:v>427914</c:v>
                </c:pt>
                <c:pt idx="8">
                  <c:v>133372</c:v>
                </c:pt>
                <c:pt idx="9">
                  <c:v>9954</c:v>
                </c:pt>
                <c:pt idx="10">
                  <c:v>128258</c:v>
                </c:pt>
                <c:pt idx="11">
                  <c:v>310279</c:v>
                </c:pt>
                <c:pt idx="12">
                  <c:v>-12000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44-394F-830C-8C27679DE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235288"/>
        <c:axId val="2102238232"/>
      </c:areaChart>
      <c:catAx>
        <c:axId val="2102235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2238232"/>
        <c:crosses val="autoZero"/>
        <c:auto val="1"/>
        <c:lblAlgn val="ctr"/>
        <c:lblOffset val="100"/>
        <c:noMultiLvlLbl val="0"/>
      </c:catAx>
      <c:valAx>
        <c:axId val="2102238232"/>
        <c:scaling>
          <c:orientation val="minMax"/>
          <c:max val="1200000"/>
        </c:scaling>
        <c:delete val="0"/>
        <c:axPos val="l"/>
        <c:majorGridlines/>
        <c:numFmt formatCode="#,##0_ ;[Red]\-#,##0\ " sourceLinked="1"/>
        <c:majorTickMark val="out"/>
        <c:minorTickMark val="none"/>
        <c:tickLblPos val="nextTo"/>
        <c:crossAx val="2102235288"/>
        <c:crosses val="autoZero"/>
        <c:crossBetween val="midCat"/>
        <c:majorUnit val="200000"/>
        <c:dispUnits>
          <c:builtInUnit val="thousands"/>
          <c:dispUnitsLbl/>
        </c:dispUnits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Expenses</a:t>
            </a:r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'[Budget Working 20190825.xlsx]Audit History'!$A$33</c:f>
              <c:strCache>
                <c:ptCount val="1"/>
                <c:pt idx="0">
                  <c:v>Secretariat</c:v>
                </c:pt>
              </c:strCache>
            </c:strRef>
          </c:tx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History'!$B$14:$N$14</c:f>
              <c:numCache>
                <c:formatCode>#,##0_ ;[Red]\-#,##0\ </c:formatCode>
                <c:ptCount val="13"/>
                <c:pt idx="0">
                  <c:v>110272</c:v>
                </c:pt>
                <c:pt idx="1">
                  <c:v>77586</c:v>
                </c:pt>
                <c:pt idx="2">
                  <c:v>73102</c:v>
                </c:pt>
                <c:pt idx="3">
                  <c:v>79493</c:v>
                </c:pt>
                <c:pt idx="4">
                  <c:v>98090</c:v>
                </c:pt>
                <c:pt idx="5">
                  <c:v>95999</c:v>
                </c:pt>
                <c:pt idx="6" formatCode="#,##0_);[Red]\(#,##0\)">
                  <c:v>82678</c:v>
                </c:pt>
                <c:pt idx="7" formatCode="#,##0_);[Red]\(#,##0\)">
                  <c:v>84940</c:v>
                </c:pt>
                <c:pt idx="8">
                  <c:v>80993</c:v>
                </c:pt>
                <c:pt idx="9" formatCode="#,##0">
                  <c:v>69309</c:v>
                </c:pt>
                <c:pt idx="10" formatCode="#,##0">
                  <c:v>92095</c:v>
                </c:pt>
                <c:pt idx="11" formatCode="#,##0">
                  <c:v>109169</c:v>
                </c:pt>
                <c:pt idx="12" formatCode="#,##0">
                  <c:v>105000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F-B145-82AB-53809963C9B4}"/>
            </c:ext>
          </c:extLst>
        </c:ser>
        <c:ser>
          <c:idx val="1"/>
          <c:order val="1"/>
          <c:tx>
            <c:strRef>
              <c:f>'[Budget Working 20190825.xlsx]Audit History'!$A$5</c:f>
              <c:strCache>
                <c:ptCount val="1"/>
                <c:pt idx="0">
                  <c:v>Meetings &amp; Events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History'!$B$27:$N$27</c:f>
              <c:numCache>
                <c:formatCode>#,##0_ ;[Red]\-#,##0\ </c:formatCode>
                <c:ptCount val="13"/>
                <c:pt idx="0">
                  <c:v>71729</c:v>
                </c:pt>
                <c:pt idx="1">
                  <c:v>93672</c:v>
                </c:pt>
                <c:pt idx="2">
                  <c:v>121964</c:v>
                </c:pt>
                <c:pt idx="3">
                  <c:v>158455</c:v>
                </c:pt>
                <c:pt idx="4">
                  <c:v>162710</c:v>
                </c:pt>
                <c:pt idx="5">
                  <c:v>210195</c:v>
                </c:pt>
                <c:pt idx="6" formatCode="#,##0_);[Red]\(#,##0\)">
                  <c:v>142366</c:v>
                </c:pt>
                <c:pt idx="7" formatCode="#,##0_);[Red]\(#,##0\)">
                  <c:v>125587</c:v>
                </c:pt>
                <c:pt idx="8">
                  <c:v>100123</c:v>
                </c:pt>
                <c:pt idx="9" formatCode="#,##0">
                  <c:v>84836</c:v>
                </c:pt>
                <c:pt idx="10" formatCode="#,##0">
                  <c:v>109765</c:v>
                </c:pt>
                <c:pt idx="11" formatCode="#,##0">
                  <c:v>95300</c:v>
                </c:pt>
                <c:pt idx="12" formatCode="#,##0_);[Red]\(#,##0\)">
                  <c:v>112000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F-B145-82AB-53809963C9B4}"/>
            </c:ext>
          </c:extLst>
        </c:ser>
        <c:ser>
          <c:idx val="2"/>
          <c:order val="2"/>
          <c:tx>
            <c:strRef>
              <c:f>'[Budget Working 20190825.xlsx]Audit History'!$A$21</c:f>
              <c:strCache>
                <c:ptCount val="1"/>
                <c:pt idx="0">
                  <c:v>Research foundation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History'!$B$21:$N$21</c:f>
              <c:numCache>
                <c:formatCode>#,##0_ ;[Red]\-#,##0\ </c:formatCode>
                <c:ptCount val="13"/>
                <c:pt idx="0">
                  <c:v>10455</c:v>
                </c:pt>
                <c:pt idx="1">
                  <c:v>18820</c:v>
                </c:pt>
                <c:pt idx="2">
                  <c:v>0</c:v>
                </c:pt>
                <c:pt idx="3">
                  <c:v>81340</c:v>
                </c:pt>
                <c:pt idx="4">
                  <c:v>112650</c:v>
                </c:pt>
                <c:pt idx="5">
                  <c:v>106900</c:v>
                </c:pt>
                <c:pt idx="6" formatCode="#,##0_);[Red]\(#,##0\)">
                  <c:v>142060</c:v>
                </c:pt>
                <c:pt idx="7" formatCode="#,##0_);[Red]\(#,##0\)">
                  <c:v>100000</c:v>
                </c:pt>
                <c:pt idx="8">
                  <c:v>100000</c:v>
                </c:pt>
                <c:pt idx="9" formatCode="#,##0">
                  <c:v>50000</c:v>
                </c:pt>
                <c:pt idx="10" formatCode="#,##0">
                  <c:v>25000</c:v>
                </c:pt>
                <c:pt idx="11" formatCode="#,##0">
                  <c:v>45000</c:v>
                </c:pt>
                <c:pt idx="12" formatCode="#,##0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F-B145-82AB-53809963C9B4}"/>
            </c:ext>
          </c:extLst>
        </c:ser>
        <c:ser>
          <c:idx val="3"/>
          <c:order val="3"/>
          <c:tx>
            <c:strRef>
              <c:f>'[Budget Working 20190825.xlsx]Audit History'!$A$23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History'!$B$23:$N$23</c:f>
              <c:numCache>
                <c:formatCode>General</c:formatCode>
                <c:ptCount val="13"/>
                <c:pt idx="6" formatCode="#,##0_);[Red]\(#,##0\)">
                  <c:v>59378</c:v>
                </c:pt>
                <c:pt idx="7" formatCode="#,##0_);[Red]\(#,##0\)">
                  <c:v>44754</c:v>
                </c:pt>
                <c:pt idx="8" formatCode="#,##0_ ;[Red]\-#,##0\ ">
                  <c:v>46386</c:v>
                </c:pt>
                <c:pt idx="9" formatCode="#,##0">
                  <c:v>26287</c:v>
                </c:pt>
                <c:pt idx="10" formatCode="#,##0">
                  <c:v>3795</c:v>
                </c:pt>
                <c:pt idx="11" formatCode="#,##0">
                  <c:v>6424</c:v>
                </c:pt>
                <c:pt idx="12" formatCode="#,##0">
                  <c:v>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3F-B145-82AB-53809963C9B4}"/>
            </c:ext>
          </c:extLst>
        </c:ser>
        <c:ser>
          <c:idx val="4"/>
          <c:order val="4"/>
          <c:tx>
            <c:strRef>
              <c:f>'[Budget Working 20190825.xlsx]Audit History'!$A$31</c:f>
              <c:strCache>
                <c:ptCount val="1"/>
                <c:pt idx="0">
                  <c:v>Publications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History'!$B$31:$N$31</c:f>
              <c:numCache>
                <c:formatCode>#,##0_ ;[Red]\-#,##0\ </c:formatCode>
                <c:ptCount val="13"/>
                <c:pt idx="0">
                  <c:v>215097</c:v>
                </c:pt>
                <c:pt idx="1">
                  <c:v>219824</c:v>
                </c:pt>
                <c:pt idx="2">
                  <c:v>243157</c:v>
                </c:pt>
                <c:pt idx="3">
                  <c:v>229604</c:v>
                </c:pt>
                <c:pt idx="4">
                  <c:v>236660</c:v>
                </c:pt>
                <c:pt idx="5">
                  <c:v>269650</c:v>
                </c:pt>
                <c:pt idx="6" formatCode="#,##0_);[Red]\(#,##0\)">
                  <c:v>247299</c:v>
                </c:pt>
                <c:pt idx="7" formatCode="#,##0_);[Red]\(#,##0\)">
                  <c:v>346934</c:v>
                </c:pt>
                <c:pt idx="8">
                  <c:v>258826</c:v>
                </c:pt>
                <c:pt idx="9" formatCode="#,##0">
                  <c:v>293037</c:v>
                </c:pt>
                <c:pt idx="10" formatCode="#,##0">
                  <c:v>378485</c:v>
                </c:pt>
                <c:pt idx="11" formatCode="#,##0">
                  <c:v>69239</c:v>
                </c:pt>
                <c:pt idx="12" formatCode="#,##0_);[Red]\(#,##0\)">
                  <c:v>97020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3F-B145-82AB-53809963C9B4}"/>
            </c:ext>
          </c:extLst>
        </c:ser>
        <c:ser>
          <c:idx val="5"/>
          <c:order val="5"/>
          <c:tx>
            <c:strRef>
              <c:f>'[Budget Working 20190825.xlsx]Audit History'!$A$18</c:f>
              <c:strCache>
                <c:ptCount val="1"/>
                <c:pt idx="0">
                  <c:v>Website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History'!$B$18:$N$18</c:f>
              <c:numCache>
                <c:formatCode>General</c:formatCode>
                <c:ptCount val="13"/>
                <c:pt idx="6" formatCode="#,##0_);[Red]\(#,##0\)">
                  <c:v>4152</c:v>
                </c:pt>
                <c:pt idx="7" formatCode="#,##0_);[Red]\(#,##0\)">
                  <c:v>395</c:v>
                </c:pt>
                <c:pt idx="8" formatCode="#,##0_ ;[Red]\-#,##0\ ">
                  <c:v>44851</c:v>
                </c:pt>
                <c:pt idx="9" formatCode="#,##0">
                  <c:v>2240</c:v>
                </c:pt>
                <c:pt idx="10" formatCode="#,##0">
                  <c:v>6061</c:v>
                </c:pt>
                <c:pt idx="11" formatCode="#,##0">
                  <c:v>5380</c:v>
                </c:pt>
                <c:pt idx="12" formatCode="#,##0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3F-B145-82AB-53809963C9B4}"/>
            </c:ext>
          </c:extLst>
        </c:ser>
        <c:ser>
          <c:idx val="7"/>
          <c:order val="6"/>
          <c:tx>
            <c:strRef>
              <c:f>'[Budget Working 20190825.xlsx]Audit History'!$A$38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noFill/>
            </a:ln>
          </c:spP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History'!$B$38:$L$38</c:f>
              <c:numCache>
                <c:formatCode>#,##0_ ;[Red]\-#,##0\ </c:formatCode>
                <c:ptCount val="11"/>
                <c:pt idx="0">
                  <c:v>12006</c:v>
                </c:pt>
                <c:pt idx="1">
                  <c:v>30680</c:v>
                </c:pt>
                <c:pt idx="2">
                  <c:v>48078</c:v>
                </c:pt>
                <c:pt idx="3">
                  <c:v>18653</c:v>
                </c:pt>
                <c:pt idx="4">
                  <c:v>24096</c:v>
                </c:pt>
                <c:pt idx="5">
                  <c:v>64794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3F-B145-82AB-53809963C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301544"/>
        <c:axId val="2102304600"/>
      </c:areaChart>
      <c:catAx>
        <c:axId val="2102301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2304600"/>
        <c:crosses val="autoZero"/>
        <c:auto val="1"/>
        <c:lblAlgn val="ctr"/>
        <c:lblOffset val="100"/>
        <c:noMultiLvlLbl val="0"/>
      </c:catAx>
      <c:valAx>
        <c:axId val="2102304600"/>
        <c:scaling>
          <c:orientation val="minMax"/>
          <c:max val="1200000"/>
        </c:scaling>
        <c:delete val="0"/>
        <c:axPos val="l"/>
        <c:majorGridlines/>
        <c:numFmt formatCode="#,##0_ ;[Red]\-#,##0\ " sourceLinked="1"/>
        <c:majorTickMark val="out"/>
        <c:minorTickMark val="none"/>
        <c:tickLblPos val="nextTo"/>
        <c:crossAx val="2102301544"/>
        <c:crosses val="autoZero"/>
        <c:crossBetween val="midCat"/>
        <c:dispUnits>
          <c:builtInUnit val="thousands"/>
          <c:dispUnitsLbl/>
        </c:dispUnits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Category</a:t>
            </a:r>
            <a:r>
              <a:rPr lang="en-US" baseline="0"/>
              <a:t> Income-Expense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0659133459919536E-2"/>
          <c:y val="8.6222635632084446E-2"/>
          <c:w val="0.54228080891237673"/>
          <c:h val="0.90260058838798995"/>
        </c:manualLayout>
      </c:layout>
      <c:lineChart>
        <c:grouping val="standard"/>
        <c:varyColors val="0"/>
        <c:ser>
          <c:idx val="0"/>
          <c:order val="0"/>
          <c:tx>
            <c:strRef>
              <c:f>'[Budget Working 20190825.xlsx]Audit History'!$A$57</c:f>
              <c:strCache>
                <c:ptCount val="1"/>
                <c:pt idx="0">
                  <c:v>Secretariat &amp; office costs</c:v>
                </c:pt>
              </c:strCache>
            </c:strRef>
          </c:tx>
          <c:marker>
            <c:symbol val="none"/>
          </c:marke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History'!$B$57:$N$57</c:f>
              <c:numCache>
                <c:formatCode>#,##0_ ;[Red]\-#,##0\ </c:formatCode>
                <c:ptCount val="13"/>
                <c:pt idx="0">
                  <c:v>-110272</c:v>
                </c:pt>
                <c:pt idx="1">
                  <c:v>-77586</c:v>
                </c:pt>
                <c:pt idx="2">
                  <c:v>-73102</c:v>
                </c:pt>
                <c:pt idx="3">
                  <c:v>-79493</c:v>
                </c:pt>
                <c:pt idx="4">
                  <c:v>-98090</c:v>
                </c:pt>
                <c:pt idx="5">
                  <c:v>-95999</c:v>
                </c:pt>
                <c:pt idx="6">
                  <c:v>-98021</c:v>
                </c:pt>
                <c:pt idx="7">
                  <c:v>-88773</c:v>
                </c:pt>
                <c:pt idx="8">
                  <c:v>-82850</c:v>
                </c:pt>
                <c:pt idx="9">
                  <c:v>-71310</c:v>
                </c:pt>
                <c:pt idx="10">
                  <c:v>-95083</c:v>
                </c:pt>
                <c:pt idx="11">
                  <c:v>-114335</c:v>
                </c:pt>
                <c:pt idx="12">
                  <c:v>-108700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BC-4C4B-A9CD-B7E15461B2F1}"/>
            </c:ext>
          </c:extLst>
        </c:ser>
        <c:ser>
          <c:idx val="1"/>
          <c:order val="1"/>
          <c:tx>
            <c:strRef>
              <c:f>'[Budget Working 20190825.xlsx]Audit History'!$A$53</c:f>
              <c:strCache>
                <c:ptCount val="1"/>
                <c:pt idx="0">
                  <c:v>Meetings &amp; Events</c:v>
                </c:pt>
              </c:strCache>
            </c:strRef>
          </c:tx>
          <c:marker>
            <c:symbol val="none"/>
          </c:marke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History'!$B$53:$N$53</c:f>
              <c:numCache>
                <c:formatCode>#,##0_ ;[Red]\-#,##0\ </c:formatCode>
                <c:ptCount val="13"/>
                <c:pt idx="0">
                  <c:v>-31287</c:v>
                </c:pt>
                <c:pt idx="1">
                  <c:v>-76608</c:v>
                </c:pt>
                <c:pt idx="2">
                  <c:v>-98504</c:v>
                </c:pt>
                <c:pt idx="3">
                  <c:v>-64579</c:v>
                </c:pt>
                <c:pt idx="4">
                  <c:v>-40653</c:v>
                </c:pt>
                <c:pt idx="5">
                  <c:v>-145651</c:v>
                </c:pt>
                <c:pt idx="6">
                  <c:v>-33599</c:v>
                </c:pt>
                <c:pt idx="7">
                  <c:v>-39716</c:v>
                </c:pt>
                <c:pt idx="8">
                  <c:v>-45952</c:v>
                </c:pt>
                <c:pt idx="9">
                  <c:v>-19887</c:v>
                </c:pt>
                <c:pt idx="10">
                  <c:v>-40524</c:v>
                </c:pt>
                <c:pt idx="11">
                  <c:v>-19281</c:v>
                </c:pt>
                <c:pt idx="12">
                  <c:v>-47000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BC-4C4B-A9CD-B7E15461B2F1}"/>
            </c:ext>
          </c:extLst>
        </c:ser>
        <c:ser>
          <c:idx val="2"/>
          <c:order val="2"/>
          <c:tx>
            <c:strRef>
              <c:f>'[Budget Working 20190825.xlsx]Audit History'!$A$63</c:f>
              <c:strCache>
                <c:ptCount val="1"/>
                <c:pt idx="0">
                  <c:v>Research Foundation/Sponsorships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ymbol val="none"/>
          </c:marke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History'!$B$63:$N$63</c:f>
              <c:numCache>
                <c:formatCode>#,##0_ ;[Red]\-#,##0\ </c:formatCode>
                <c:ptCount val="13"/>
                <c:pt idx="0">
                  <c:v>-10455</c:v>
                </c:pt>
                <c:pt idx="1">
                  <c:v>-18820</c:v>
                </c:pt>
                <c:pt idx="2">
                  <c:v>0</c:v>
                </c:pt>
                <c:pt idx="3">
                  <c:v>-81340</c:v>
                </c:pt>
                <c:pt idx="4">
                  <c:v>-112650</c:v>
                </c:pt>
                <c:pt idx="5">
                  <c:v>-106900</c:v>
                </c:pt>
                <c:pt idx="6">
                  <c:v>-150796</c:v>
                </c:pt>
                <c:pt idx="7">
                  <c:v>-115780</c:v>
                </c:pt>
                <c:pt idx="8">
                  <c:v>-119228</c:v>
                </c:pt>
                <c:pt idx="9">
                  <c:v>-65918</c:v>
                </c:pt>
                <c:pt idx="10">
                  <c:v>-37624</c:v>
                </c:pt>
                <c:pt idx="11">
                  <c:v>-59119</c:v>
                </c:pt>
                <c:pt idx="12">
                  <c:v>-55000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BC-4C4B-A9CD-B7E15461B2F1}"/>
            </c:ext>
          </c:extLst>
        </c:ser>
        <c:ser>
          <c:idx val="4"/>
          <c:order val="3"/>
          <c:tx>
            <c:strRef>
              <c:f>'[Budget Working 20190825.xlsx]Audit History'!$A$55</c:f>
              <c:strCache>
                <c:ptCount val="1"/>
                <c:pt idx="0">
                  <c:v>Publications Profit/Loss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History'!$B$55:$N$55</c:f>
              <c:numCache>
                <c:formatCode>#,##0_ ;[Red]\-#,##0\ </c:formatCode>
                <c:ptCount val="13"/>
                <c:pt idx="0">
                  <c:v>-162337</c:v>
                </c:pt>
                <c:pt idx="1">
                  <c:v>-85208</c:v>
                </c:pt>
                <c:pt idx="2">
                  <c:v>-115097</c:v>
                </c:pt>
                <c:pt idx="3">
                  <c:v>-78060</c:v>
                </c:pt>
                <c:pt idx="4">
                  <c:v>-16591</c:v>
                </c:pt>
                <c:pt idx="5">
                  <c:v>-82687</c:v>
                </c:pt>
                <c:pt idx="6">
                  <c:v>-99343</c:v>
                </c:pt>
                <c:pt idx="7">
                  <c:v>-149144</c:v>
                </c:pt>
                <c:pt idx="8">
                  <c:v>-50830</c:v>
                </c:pt>
                <c:pt idx="9">
                  <c:v>-66957</c:v>
                </c:pt>
                <c:pt idx="10">
                  <c:v>-192289</c:v>
                </c:pt>
                <c:pt idx="11">
                  <c:v>120030</c:v>
                </c:pt>
                <c:pt idx="12">
                  <c:v>18513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BC-4C4B-A9CD-B7E15461B2F1}"/>
            </c:ext>
          </c:extLst>
        </c:ser>
        <c:ser>
          <c:idx val="5"/>
          <c:order val="4"/>
          <c:tx>
            <c:strRef>
              <c:f>'[Budget Working 20190825.xlsx]Audit History'!$A$65</c:f>
              <c:strCache>
                <c:ptCount val="1"/>
                <c:pt idx="0">
                  <c:v>Website</c:v>
                </c:pt>
              </c:strCache>
            </c:strRef>
          </c:tx>
          <c:marker>
            <c:symbol val="none"/>
          </c:marke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History'!$B$65:$N$65</c:f>
              <c:numCache>
                <c:formatCode>#,##0_ ;[Red]\-#,##0\ 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-4152</c:v>
                </c:pt>
                <c:pt idx="7">
                  <c:v>-395</c:v>
                </c:pt>
                <c:pt idx="8">
                  <c:v>-44851</c:v>
                </c:pt>
                <c:pt idx="9">
                  <c:v>-2240</c:v>
                </c:pt>
                <c:pt idx="10">
                  <c:v>-6061</c:v>
                </c:pt>
                <c:pt idx="11">
                  <c:v>-5380</c:v>
                </c:pt>
                <c:pt idx="12">
                  <c:v>-6500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BC-4C4B-A9CD-B7E15461B2F1}"/>
            </c:ext>
          </c:extLst>
        </c:ser>
        <c:ser>
          <c:idx val="3"/>
          <c:order val="5"/>
          <c:tx>
            <c:strRef>
              <c:f>'[Budget Working 20190825.xlsx]Audit History'!$A$61</c:f>
              <c:strCache>
                <c:ptCount val="1"/>
                <c:pt idx="0">
                  <c:v>Membership Profit/Loss</c:v>
                </c:pt>
              </c:strCache>
            </c:strRef>
          </c:tx>
          <c:marker>
            <c:symbol val="none"/>
          </c:marke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History'!$B$61:$N$61</c:f>
              <c:numCache>
                <c:formatCode>#,##0_ ;[Red]\-#,##0\ </c:formatCode>
                <c:ptCount val="13"/>
                <c:pt idx="0">
                  <c:v>110350</c:v>
                </c:pt>
                <c:pt idx="1">
                  <c:v>161098</c:v>
                </c:pt>
                <c:pt idx="2">
                  <c:v>161197</c:v>
                </c:pt>
                <c:pt idx="3">
                  <c:v>141882</c:v>
                </c:pt>
                <c:pt idx="4">
                  <c:v>149102</c:v>
                </c:pt>
                <c:pt idx="5">
                  <c:v>146102</c:v>
                </c:pt>
                <c:pt idx="6">
                  <c:v>121912</c:v>
                </c:pt>
                <c:pt idx="7">
                  <c:v>107495</c:v>
                </c:pt>
                <c:pt idx="8">
                  <c:v>99187</c:v>
                </c:pt>
                <c:pt idx="9">
                  <c:v>98936</c:v>
                </c:pt>
                <c:pt idx="10">
                  <c:v>93449</c:v>
                </c:pt>
                <c:pt idx="11">
                  <c:v>105556</c:v>
                </c:pt>
                <c:pt idx="12">
                  <c:v>107832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BC-4C4B-A9CD-B7E15461B2F1}"/>
            </c:ext>
          </c:extLst>
        </c:ser>
        <c:ser>
          <c:idx val="6"/>
          <c:order val="6"/>
          <c:tx>
            <c:strRef>
              <c:f>'[Budget Working 20190825.xlsx]Audit History'!$A$59</c:f>
              <c:strCache>
                <c:ptCount val="1"/>
                <c:pt idx="0">
                  <c:v>Financial</c:v>
                </c:pt>
              </c:strCache>
            </c:strRef>
          </c:tx>
          <c:marker>
            <c:symbol val="none"/>
          </c:marke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History'!$B$59:$N$59</c:f>
              <c:numCache>
                <c:formatCode>#,##0_ ;[Red]\-#,##0\ </c:formatCode>
                <c:ptCount val="13"/>
                <c:pt idx="0">
                  <c:v>30544</c:v>
                </c:pt>
                <c:pt idx="1">
                  <c:v>14745</c:v>
                </c:pt>
                <c:pt idx="2">
                  <c:v>26169</c:v>
                </c:pt>
                <c:pt idx="3">
                  <c:v>37715</c:v>
                </c:pt>
                <c:pt idx="4">
                  <c:v>24645</c:v>
                </c:pt>
                <c:pt idx="5">
                  <c:v>20285</c:v>
                </c:pt>
                <c:pt idx="6">
                  <c:v>5825</c:v>
                </c:pt>
                <c:pt idx="7">
                  <c:v>2218</c:v>
                </c:pt>
                <c:pt idx="8">
                  <c:v>16169</c:v>
                </c:pt>
                <c:pt idx="9">
                  <c:v>8414</c:v>
                </c:pt>
                <c:pt idx="10">
                  <c:v>5892</c:v>
                </c:pt>
                <c:pt idx="11">
                  <c:v>2213</c:v>
                </c:pt>
                <c:pt idx="12">
                  <c:v>2800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EBC-4C4B-A9CD-B7E15461B2F1}"/>
            </c:ext>
          </c:extLst>
        </c:ser>
        <c:ser>
          <c:idx val="7"/>
          <c:order val="7"/>
          <c:tx>
            <c:v>Education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History'!$B$67:$L$67</c:f>
              <c:numCache>
                <c:formatCode>#,##0_ ;[Red]\-#,##0\ 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-18633</c:v>
                </c:pt>
                <c:pt idx="7">
                  <c:v>-22680</c:v>
                </c:pt>
                <c:pt idx="8">
                  <c:v>-32949</c:v>
                </c:pt>
                <c:pt idx="9">
                  <c:v>-19974</c:v>
                </c:pt>
                <c:pt idx="10">
                  <c:v>4174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EBC-4C4B-A9CD-B7E15461B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1774088"/>
        <c:axId val="2101771032"/>
      </c:lineChart>
      <c:catAx>
        <c:axId val="2101774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01771032"/>
        <c:crosses val="autoZero"/>
        <c:auto val="1"/>
        <c:lblAlgn val="ctr"/>
        <c:lblOffset val="100"/>
        <c:noMultiLvlLbl val="0"/>
      </c:catAx>
      <c:valAx>
        <c:axId val="2101771032"/>
        <c:scaling>
          <c:orientation val="minMax"/>
        </c:scaling>
        <c:delete val="0"/>
        <c:axPos val="l"/>
        <c:majorGridlines/>
        <c:numFmt formatCode="&quot;$&quot;#,##0;[Red]&quot;$&quot;#,##0" sourceLinked="0"/>
        <c:majorTickMark val="out"/>
        <c:minorTickMark val="none"/>
        <c:tickLblPos val="nextTo"/>
        <c:crossAx val="21017740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'[Budget Working 20190825.xlsx]Audit History'!$A$44</c:f>
              <c:strCache>
                <c:ptCount val="1"/>
                <c:pt idx="0">
                  <c:v>Net Assets (Total Equity)</c:v>
                </c:pt>
              </c:strCache>
            </c:strRef>
          </c:tx>
          <c:invertIfNegative val="0"/>
          <c:cat>
            <c:strRef>
              <c:f>'[Budget Working 20190825.xlsx]Audit History'!$B$2:$N$2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Est.</c:v>
                </c:pt>
              </c:strCache>
            </c:strRef>
          </c:cat>
          <c:val>
            <c:numRef>
              <c:f>'[Budget Working 20190825.xlsx]Audit History'!$B$44:$N$44</c:f>
              <c:numCache>
                <c:formatCode>#,##0_ ;[Red]\-#,##0\ </c:formatCode>
                <c:ptCount val="13"/>
                <c:pt idx="0">
                  <c:v>726414</c:v>
                </c:pt>
                <c:pt idx="1">
                  <c:v>961261</c:v>
                </c:pt>
                <c:pt idx="2">
                  <c:v>1110727</c:v>
                </c:pt>
                <c:pt idx="3">
                  <c:v>1009913</c:v>
                </c:pt>
                <c:pt idx="4">
                  <c:v>1282299</c:v>
                </c:pt>
                <c:pt idx="5">
                  <c:v>1426878</c:v>
                </c:pt>
                <c:pt idx="6">
                  <c:v>1114694</c:v>
                </c:pt>
                <c:pt idx="7">
                  <c:v>1195475</c:v>
                </c:pt>
                <c:pt idx="8">
                  <c:v>1027122</c:v>
                </c:pt>
                <c:pt idx="9">
                  <c:v>884183</c:v>
                </c:pt>
                <c:pt idx="10">
                  <c:v>740945</c:v>
                </c:pt>
                <c:pt idx="11">
                  <c:v>1065744</c:v>
                </c:pt>
                <c:pt idx="12">
                  <c:v>955689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C-0F41-9F7E-C4FC5F885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322952"/>
        <c:axId val="2102326056"/>
      </c:barChart>
      <c:catAx>
        <c:axId val="2102322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102326056"/>
        <c:crosses val="autoZero"/>
        <c:auto val="1"/>
        <c:lblAlgn val="ctr"/>
        <c:lblOffset val="100"/>
        <c:noMultiLvlLbl val="0"/>
      </c:catAx>
      <c:valAx>
        <c:axId val="210232605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102322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0A7F-D8E7-4AE6-9400-D2B690688A33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D62F1-F131-40C7-8F86-87E0C8D6FB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2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62F1-F131-40C7-8F86-87E0C8D6FB9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10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“New” education</a:t>
            </a:r>
            <a:r>
              <a:rPr lang="en-AU" baseline="0" dirty="0"/>
              <a:t> expense item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62F1-F131-40C7-8F86-87E0C8D6FB9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57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85897" y="259620"/>
            <a:ext cx="418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0"/>
                </a:solidFill>
                <a:latin typeface="Arial"/>
                <a:cs typeface="Arial"/>
              </a:rPr>
              <a:t>Slide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0" y="273888"/>
            <a:ext cx="411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Document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686" y="6419171"/>
            <a:ext cx="52002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FB264CA-E3B3-BE4F-A143-5BEDEFE0EE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2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686" y="6419171"/>
            <a:ext cx="52002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FB264CA-E3B3-BE4F-A143-5BEDEFE0EE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8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5593" y="4343371"/>
            <a:ext cx="453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Document Title</a:t>
            </a:r>
          </a:p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Document Subtitle</a:t>
            </a:r>
          </a:p>
        </p:txBody>
      </p:sp>
      <p:pic>
        <p:nvPicPr>
          <p:cNvPr id="9" name="Picture 8" descr="ASEG PPT.Template_Pag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686" y="6419171"/>
            <a:ext cx="52002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FB264CA-E3B3-BE4F-A143-5BEDEFE0EE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6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686" y="6419171"/>
            <a:ext cx="52002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FB264CA-E3B3-BE4F-A143-5BEDEFE0EE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SEG PPT.Template_Page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5593" y="2205121"/>
            <a:ext cx="453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Section Header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686" y="6419171"/>
            <a:ext cx="52002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FB264CA-E3B3-BE4F-A143-5BEDEFE0EE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686" y="6419171"/>
            <a:ext cx="52002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FB264CA-E3B3-BE4F-A143-5BEDEFE0EE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4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686" y="6419171"/>
            <a:ext cx="52002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FB264CA-E3B3-BE4F-A143-5BEDEFE0EE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686" y="6419171"/>
            <a:ext cx="52002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FB264CA-E3B3-BE4F-A143-5BEDEFE0EE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EG PPT.Template_Page_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593" y="4343371"/>
            <a:ext cx="7154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Arial"/>
                <a:cs typeface="Arial"/>
              </a:rPr>
              <a:t>Finance Update &amp; Audit Report</a:t>
            </a:r>
          </a:p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2020 ASEG AGM</a:t>
            </a:r>
          </a:p>
        </p:txBody>
      </p:sp>
    </p:spTree>
    <p:extLst>
      <p:ext uri="{BB962C8B-B14F-4D97-AF65-F5344CB8AC3E}">
        <p14:creationId xmlns:p14="http://schemas.microsoft.com/office/powerpoint/2010/main" val="284947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273888"/>
            <a:ext cx="411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Treasurer's Report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Audited Profit &amp; Loss (accrual)*</a:t>
            </a:r>
            <a:endParaRPr lang="en-A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5897" y="259620"/>
            <a:ext cx="418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0"/>
                </a:solidFill>
                <a:latin typeface="Arial"/>
                <a:cs typeface="Arial"/>
              </a:rPr>
              <a:t>2020 ASEG AGM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7564404"/>
              </p:ext>
            </p:extLst>
          </p:nvPr>
        </p:nvGraphicFramePr>
        <p:xfrm>
          <a:off x="457200" y="1600211"/>
          <a:ext cx="3859307" cy="4233032"/>
        </p:xfrm>
        <a:graphic>
          <a:graphicData uri="http://schemas.openxmlformats.org/drawingml/2006/table">
            <a:tbl>
              <a:tblPr firstRow="1" bandRow="1"/>
              <a:tblGrid>
                <a:gridCol w="171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0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Membership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111,947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104,112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Meetings &amp; Event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76,019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69,241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7,969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189,269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186,196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320,279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131,026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12,955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16,414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/>
                        <a:t>781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/>
                        <a:t>682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516996"/>
                  </a:ext>
                </a:extLst>
              </a:tr>
              <a:tr h="2620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Income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711,250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515,640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043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1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Profit/Loss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1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328,823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A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-143,238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7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9592840"/>
              </p:ext>
            </p:extLst>
          </p:nvPr>
        </p:nvGraphicFramePr>
        <p:xfrm>
          <a:off x="4648200" y="1600200"/>
          <a:ext cx="3859307" cy="3732300"/>
        </p:xfrm>
        <a:graphic>
          <a:graphicData uri="http://schemas.openxmlformats.org/drawingml/2006/table">
            <a:tbl>
              <a:tblPr firstRow="1" bandRow="1"/>
              <a:tblGrid>
                <a:gridCol w="171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Expenditure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Membership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6,391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10,663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Meetings &amp; Events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95,300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109,765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6,424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3,795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65,215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378,485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10,000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2,768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Financial/Audit/</a:t>
                      </a:r>
                      <a:r>
                        <a:rPr lang="en-A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Insur</a:t>
                      </a:r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10,662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10,473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+ Scholarships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53,241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36,624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109,169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92,095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Website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5,380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6,061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20,465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8,149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382,427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658,878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6635" y="5734969"/>
            <a:ext cx="3004189" cy="5687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* Provisional audit for 2019</a:t>
            </a:r>
          </a:p>
        </p:txBody>
      </p:sp>
    </p:spTree>
    <p:extLst>
      <p:ext uri="{BB962C8B-B14F-4D97-AF65-F5344CB8AC3E}">
        <p14:creationId xmlns:p14="http://schemas.microsoft.com/office/powerpoint/2010/main" val="77516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64CA-E3B3-BE4F-A143-5BEDEFE0EE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Income 2008-19</a:t>
            </a:r>
            <a:b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</a:br>
            <a:endParaRPr lang="en-A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73888"/>
            <a:ext cx="411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Treasurer's Report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897" y="259620"/>
            <a:ext cx="418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0"/>
                </a:solidFill>
                <a:latin typeface="Arial"/>
                <a:cs typeface="Arial"/>
              </a:rPr>
              <a:t>2020 ASEG AGM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985677"/>
              </p:ext>
            </p:extLst>
          </p:nvPr>
        </p:nvGraphicFramePr>
        <p:xfrm>
          <a:off x="819807" y="1313793"/>
          <a:ext cx="7525407" cy="450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4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64CA-E3B3-BE4F-A143-5BEDEFE0EE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Expenses 2008-19</a:t>
            </a:r>
            <a:b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</a:br>
            <a:endParaRPr lang="en-A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73888"/>
            <a:ext cx="411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Treasurer's Report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897" y="259620"/>
            <a:ext cx="418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0"/>
                </a:solidFill>
                <a:latin typeface="Arial"/>
                <a:cs typeface="Arial"/>
              </a:rPr>
              <a:t>2020 ASEG AGM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134108"/>
              </p:ext>
            </p:extLst>
          </p:nvPr>
        </p:nvGraphicFramePr>
        <p:xfrm>
          <a:off x="780393" y="1425168"/>
          <a:ext cx="7583214" cy="436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21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E6D67-D934-2A4B-ADA7-2AAC9A7F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64CA-E3B3-BE4F-A143-5BEDEFE0EE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9064E2-E83A-E34A-9F16-499E27AD5F0D}"/>
              </a:ext>
            </a:extLst>
          </p:cNvPr>
          <p:cNvSpPr txBox="1">
            <a:spLocks/>
          </p:cNvSpPr>
          <p:nvPr/>
        </p:nvSpPr>
        <p:spPr>
          <a:xfrm>
            <a:off x="457200" y="2596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872581"/>
              </p:ext>
            </p:extLst>
          </p:nvPr>
        </p:nvGraphicFramePr>
        <p:xfrm>
          <a:off x="725214" y="1609508"/>
          <a:ext cx="8229600" cy="424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96C0A8C7-BE5B-3A4C-A485-47327576554C}"/>
              </a:ext>
            </a:extLst>
          </p:cNvPr>
          <p:cNvSpPr txBox="1">
            <a:spLocks/>
          </p:cNvSpPr>
          <p:nvPr/>
        </p:nvSpPr>
        <p:spPr>
          <a:xfrm>
            <a:off x="321086" y="877669"/>
            <a:ext cx="8229600" cy="7318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Profit/Loss by Category  2008-2020est.</a:t>
            </a:r>
            <a:b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</a:br>
            <a:endParaRPr lang="en-A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40D8C-8414-6340-A175-A47A19A4603D}"/>
              </a:ext>
            </a:extLst>
          </p:cNvPr>
          <p:cNvSpPr txBox="1"/>
          <p:nvPr/>
        </p:nvSpPr>
        <p:spPr>
          <a:xfrm>
            <a:off x="385897" y="259620"/>
            <a:ext cx="418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0"/>
                </a:solidFill>
                <a:latin typeface="Arial"/>
                <a:cs typeface="Arial"/>
              </a:rPr>
              <a:t>2020 ASEG AGM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6CE28-D46F-8247-8F28-955A19FA598D}"/>
              </a:ext>
            </a:extLst>
          </p:cNvPr>
          <p:cNvSpPr txBox="1"/>
          <p:nvPr/>
        </p:nvSpPr>
        <p:spPr>
          <a:xfrm>
            <a:off x="4572000" y="273888"/>
            <a:ext cx="411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Treasurer's Report</a:t>
            </a:r>
          </a:p>
        </p:txBody>
      </p:sp>
    </p:spTree>
    <p:extLst>
      <p:ext uri="{BB962C8B-B14F-4D97-AF65-F5344CB8AC3E}">
        <p14:creationId xmlns:p14="http://schemas.microsoft.com/office/powerpoint/2010/main" val="363512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273888"/>
            <a:ext cx="411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Treasurer's Report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8735" y="567397"/>
            <a:ext cx="8229600" cy="731838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  <a:t>Annual Net by Main Activity 2016-2020est</a:t>
            </a:r>
            <a:endParaRPr lang="en-A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5897" y="259620"/>
            <a:ext cx="418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0"/>
                </a:solidFill>
                <a:latin typeface="Arial"/>
                <a:cs typeface="Arial"/>
              </a:rPr>
              <a:t>2020 ASEG AGM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264CA-E3B3-BE4F-A143-5BEDEFE0EE4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5237774"/>
              </p:ext>
            </p:extLst>
          </p:nvPr>
        </p:nvGraphicFramePr>
        <p:xfrm>
          <a:off x="845403" y="1202858"/>
          <a:ext cx="7453194" cy="4714800"/>
        </p:xfrm>
        <a:graphic>
          <a:graphicData uri="http://schemas.openxmlformats.org/drawingml/2006/table">
            <a:tbl>
              <a:tblPr/>
              <a:tblGrid>
                <a:gridCol w="199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7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Activity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 dirty="0"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effectLst/>
                          <a:latin typeface="Arial"/>
                        </a:rPr>
                        <a:t>2020 (budget)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Membership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$98,014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$98,936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$93,449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$105,556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$107,832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Meetings/Events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-$53,934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-$19,887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-$39,841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-$19,281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-$47,000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Education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-$34,831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-$19,974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-$6,424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-$4,500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Publications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-$81,113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-$66,957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-$192,861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$124,054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$18,513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Conference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$133,372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$9,954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$128,257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$310,279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-$12,000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Foundation/Sponsorship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-$124,263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-$65,918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-$37,624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-$59,119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-$59,000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Website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-$44,832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-$2,240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-$6,061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-$5,380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-$6,500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Financial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$14,571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$8,414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$5,892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$2,213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$2,800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Secretariat/Admin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-$82,850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-$71,310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-$95,083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-$114,335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-$110,200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sk-SK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sk-SK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sk-SK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sk-SK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Profit/Loss - Mains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-$175,886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-$128,982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-$139,126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$337,563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-$110,055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36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264CA-E3B3-BE4F-A143-5BEDEFE0EE4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0090"/>
                </a:solidFill>
                <a:latin typeface="Arial"/>
                <a:cs typeface="Arial"/>
              </a:rPr>
              <a:t>Balance Sheet 2008-2020est.</a:t>
            </a:r>
            <a:br>
              <a:rPr lang="en-US" sz="3200" b="1" dirty="0">
                <a:solidFill>
                  <a:srgbClr val="000090"/>
                </a:solidFill>
                <a:latin typeface="Arial"/>
                <a:cs typeface="Arial"/>
              </a:rPr>
            </a:br>
            <a:endParaRPr lang="en-A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73888"/>
            <a:ext cx="4116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Treasurer's Report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897" y="259620"/>
            <a:ext cx="418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0"/>
                </a:solidFill>
                <a:latin typeface="Arial"/>
                <a:cs typeface="Arial"/>
              </a:rPr>
              <a:t>2020 ASEG AGM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766091"/>
              </p:ext>
            </p:extLst>
          </p:nvPr>
        </p:nvGraphicFramePr>
        <p:xfrm>
          <a:off x="797362" y="1263547"/>
          <a:ext cx="7621424" cy="463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04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>
          <a:lnSpc>
            <a:spcPct val="200000"/>
          </a:lnSpc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4393</TotalTime>
  <Words>303</Words>
  <Application>Microsoft Office PowerPoint</Application>
  <PresentationFormat>On-screen Show (4:3)</PresentationFormat>
  <Paragraphs>177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Audited Profit &amp; Loss (accrual)*</vt:lpstr>
      <vt:lpstr>PowerPoint Presentation</vt:lpstr>
      <vt:lpstr>PowerPoint Presentation</vt:lpstr>
      <vt:lpstr>PowerPoint Presentation</vt:lpstr>
      <vt:lpstr>Annual Net by Main Activity 2016-2020est</vt:lpstr>
      <vt:lpstr>PowerPoint Presentation</vt:lpstr>
    </vt:vector>
  </TitlesOfParts>
  <Company>Creative Fruition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Alison Forton</cp:lastModifiedBy>
  <cp:revision>152</cp:revision>
  <cp:lastPrinted>2015-02-11T00:44:59Z</cp:lastPrinted>
  <dcterms:created xsi:type="dcterms:W3CDTF">2014-06-11T02:04:37Z</dcterms:created>
  <dcterms:modified xsi:type="dcterms:W3CDTF">2020-04-07T02:46:20Z</dcterms:modified>
</cp:coreProperties>
</file>