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2" r:id="rId3"/>
    <p:sldId id="256" r:id="rId4"/>
    <p:sldId id="263" r:id="rId5"/>
    <p:sldId id="267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9" autoAdjust="0"/>
    <p:restoredTop sz="94654" autoAdjust="0"/>
  </p:normalViewPr>
  <p:slideViewPr>
    <p:cSldViewPr snapToGrid="0" snapToObjects="1" showGuides="1">
      <p:cViewPr varScale="1">
        <p:scale>
          <a:sx n="68" d="100"/>
          <a:sy n="68" d="100"/>
        </p:scale>
        <p:origin x="1440" y="90"/>
      </p:cViewPr>
      <p:guideLst>
        <p:guide orient="horz" pos="20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2426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FF00C8-B592-C244-B87E-631D7691BB2A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B264CA-E3B3-BE4F-A143-5BEDEFE0E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4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FF00C8-B592-C244-B87E-631D7691BB2A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B264CA-E3B3-BE4F-A143-5BEDEFE0E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38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FF00C8-B592-C244-B87E-631D7691BB2A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B264CA-E3B3-BE4F-A143-5BEDEFE0E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80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FF00C8-B592-C244-B87E-631D7691BB2A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B264CA-E3B3-BE4F-A143-5BEDEFE0EE4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15593" y="4343371"/>
            <a:ext cx="45325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90"/>
                </a:solidFill>
                <a:latin typeface="Arial"/>
                <a:cs typeface="Arial"/>
              </a:rPr>
              <a:t>Document Title</a:t>
            </a:r>
          </a:p>
          <a:p>
            <a:r>
              <a:rPr lang="en-US" sz="2400" dirty="0">
                <a:solidFill>
                  <a:srgbClr val="000090"/>
                </a:solidFill>
                <a:latin typeface="Arial"/>
                <a:cs typeface="Arial"/>
              </a:rPr>
              <a:t>Document Subtitle</a:t>
            </a:r>
          </a:p>
        </p:txBody>
      </p:sp>
      <p:pic>
        <p:nvPicPr>
          <p:cNvPr id="9" name="Picture 8" descr="ASEG PPT.Template_Page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504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FF00C8-B592-C244-B87E-631D7691BB2A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B264CA-E3B3-BE4F-A143-5BEDEFE0E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360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FF00C8-B592-C244-B87E-631D7691BB2A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B264CA-E3B3-BE4F-A143-5BEDEFE0E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366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SEG PPT.Template_Page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28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FF00C8-B592-C244-B87E-631D7691BB2A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B264CA-E3B3-BE4F-A143-5BEDEFE0E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640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FF00C8-B592-C244-B87E-631D7691BB2A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B264CA-E3B3-BE4F-A143-5BEDEFE0E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469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FF00C8-B592-C244-B87E-631D7691BB2A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B264CA-E3B3-BE4F-A143-5BEDEFE0E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20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SEG PPT.Template_Page_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740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593" y="4343371"/>
            <a:ext cx="45325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90"/>
                </a:solidFill>
                <a:latin typeface="Arial"/>
                <a:cs typeface="Arial"/>
              </a:rPr>
              <a:t>President’s Report</a:t>
            </a:r>
          </a:p>
          <a:p>
            <a:r>
              <a:rPr lang="en-US" sz="2400" dirty="0">
                <a:solidFill>
                  <a:srgbClr val="000090"/>
                </a:solidFill>
                <a:latin typeface="Arial"/>
                <a:cs typeface="Arial"/>
              </a:rPr>
              <a:t>April 2018</a:t>
            </a:r>
          </a:p>
        </p:txBody>
      </p:sp>
    </p:spTree>
    <p:extLst>
      <p:ext uri="{BB962C8B-B14F-4D97-AF65-F5344CB8AC3E}">
        <p14:creationId xmlns:p14="http://schemas.microsoft.com/office/powerpoint/2010/main" val="2849475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8E8E5B4-A0CE-4D59-AFE0-3D7995842839}"/>
              </a:ext>
            </a:extLst>
          </p:cNvPr>
          <p:cNvSpPr txBox="1"/>
          <p:nvPr/>
        </p:nvSpPr>
        <p:spPr>
          <a:xfrm>
            <a:off x="177339" y="-5338"/>
            <a:ext cx="4532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90"/>
                </a:solidFill>
                <a:latin typeface="Arial"/>
                <a:cs typeface="Arial"/>
              </a:rPr>
              <a:t>Overview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37416F-BD05-4E40-9655-033B4F9016AF}"/>
              </a:ext>
            </a:extLst>
          </p:cNvPr>
          <p:cNvSpPr txBox="1"/>
          <p:nvPr/>
        </p:nvSpPr>
        <p:spPr>
          <a:xfrm>
            <a:off x="177339" y="766468"/>
            <a:ext cx="7336644" cy="3395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0090"/>
              </a:solidFill>
              <a:latin typeface="Arial"/>
              <a:cs typeface="Arial"/>
            </a:endParaRP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0090"/>
              </a:solidFill>
              <a:latin typeface="Arial"/>
              <a:cs typeface="Arial"/>
            </a:endParaRP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Committee – Outgoing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0090"/>
              </a:solidFill>
              <a:latin typeface="Arial"/>
              <a:cs typeface="Arial"/>
            </a:endParaRP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Sydney Conference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0090"/>
              </a:solidFill>
              <a:latin typeface="Arial"/>
              <a:cs typeface="Arial"/>
            </a:endParaRP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Policy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0090"/>
              </a:solidFill>
              <a:latin typeface="Arial"/>
              <a:cs typeface="Arial"/>
            </a:endParaRP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Membership Survey</a:t>
            </a:r>
          </a:p>
          <a:p>
            <a:pPr>
              <a:spcAft>
                <a:spcPts val="200"/>
              </a:spcAft>
            </a:pPr>
            <a:endParaRPr lang="en-US" dirty="0">
              <a:solidFill>
                <a:srgbClr val="000090"/>
              </a:solidFill>
              <a:latin typeface="Arial"/>
              <a:cs typeface="Arial"/>
            </a:endParaRP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Publications</a:t>
            </a:r>
          </a:p>
        </p:txBody>
      </p:sp>
    </p:spTree>
    <p:extLst>
      <p:ext uri="{BB962C8B-B14F-4D97-AF65-F5344CB8AC3E}">
        <p14:creationId xmlns:p14="http://schemas.microsoft.com/office/powerpoint/2010/main" val="3835324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FD689E-3E28-4BD0-8ED3-85232E21C8A7}"/>
              </a:ext>
            </a:extLst>
          </p:cNvPr>
          <p:cNvSpPr txBox="1"/>
          <p:nvPr/>
        </p:nvSpPr>
        <p:spPr>
          <a:xfrm>
            <a:off x="333955" y="954157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rgbClr val="000090"/>
                </a:solidFill>
                <a:latin typeface="Arial"/>
                <a:cs typeface="Arial"/>
              </a:rPr>
              <a:t>ASEG FedEx 2017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0DA69F-DAB0-4878-8104-604AED5AEB74}"/>
              </a:ext>
            </a:extLst>
          </p:cNvPr>
          <p:cNvSpPr/>
          <p:nvPr/>
        </p:nvSpPr>
        <p:spPr>
          <a:xfrm>
            <a:off x="325276" y="1525583"/>
            <a:ext cx="5583580" cy="3970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1" dirty="0">
                <a:solidFill>
                  <a:srgbClr val="000090"/>
                </a:solidFill>
                <a:latin typeface="Arial"/>
                <a:cs typeface="Arial"/>
              </a:rPr>
              <a:t>President:  				Andrea Rutley</a:t>
            </a:r>
          </a:p>
          <a:p>
            <a:r>
              <a:rPr lang="en-AU" b="1" dirty="0">
                <a:solidFill>
                  <a:srgbClr val="000090"/>
                </a:solidFill>
                <a:latin typeface="Arial"/>
                <a:cs typeface="Arial"/>
              </a:rPr>
              <a:t>President Elect:			Marina Costelloe</a:t>
            </a:r>
          </a:p>
          <a:p>
            <a:r>
              <a:rPr lang="en-AU" b="1" dirty="0">
                <a:solidFill>
                  <a:srgbClr val="000090"/>
                </a:solidFill>
                <a:latin typeface="Arial"/>
                <a:cs typeface="Arial"/>
              </a:rPr>
              <a:t>Treasurer:				Danny Burns</a:t>
            </a:r>
          </a:p>
          <a:p>
            <a:r>
              <a:rPr lang="en-AU" b="1" dirty="0">
                <a:solidFill>
                  <a:srgbClr val="000090"/>
                </a:solidFill>
                <a:latin typeface="Arial"/>
                <a:cs typeface="Arial"/>
              </a:rPr>
              <a:t>Secretary:				Megan Nightingale</a:t>
            </a:r>
          </a:p>
          <a:p>
            <a:endParaRPr lang="en-AU" b="1" dirty="0">
              <a:solidFill>
                <a:srgbClr val="000090"/>
              </a:solidFill>
              <a:latin typeface="Arial"/>
              <a:cs typeface="Arial"/>
            </a:endParaRPr>
          </a:p>
          <a:p>
            <a:r>
              <a:rPr lang="en-AU" dirty="0">
                <a:solidFill>
                  <a:srgbClr val="000090"/>
                </a:solidFill>
                <a:latin typeface="Arial"/>
                <a:cs typeface="Arial"/>
              </a:rPr>
              <a:t>Conference:				Kim Francombe</a:t>
            </a:r>
          </a:p>
          <a:p>
            <a:r>
              <a:rPr lang="en-AU" dirty="0" err="1">
                <a:solidFill>
                  <a:srgbClr val="000090"/>
                </a:solidFill>
                <a:latin typeface="Arial"/>
                <a:cs typeface="Arial"/>
              </a:rPr>
              <a:t>WebMaster</a:t>
            </a:r>
            <a:r>
              <a:rPr lang="en-AU" dirty="0">
                <a:solidFill>
                  <a:srgbClr val="000090"/>
                </a:solidFill>
                <a:latin typeface="Arial"/>
                <a:cs typeface="Arial"/>
              </a:rPr>
              <a:t>:				David </a:t>
            </a:r>
            <a:r>
              <a:rPr lang="en-AU" dirty="0" err="1">
                <a:solidFill>
                  <a:srgbClr val="000090"/>
                </a:solidFill>
                <a:latin typeface="Arial"/>
                <a:cs typeface="Arial"/>
              </a:rPr>
              <a:t>Annetts</a:t>
            </a:r>
            <a:endParaRPr lang="en-AU" dirty="0">
              <a:solidFill>
                <a:srgbClr val="000090"/>
              </a:solidFill>
              <a:latin typeface="Arial"/>
              <a:cs typeface="Arial"/>
            </a:endParaRPr>
          </a:p>
          <a:p>
            <a:r>
              <a:rPr lang="en-AU" dirty="0">
                <a:solidFill>
                  <a:srgbClr val="000090"/>
                </a:solidFill>
                <a:latin typeface="Arial"/>
                <a:cs typeface="Arial"/>
              </a:rPr>
              <a:t>State Representative:		Marina </a:t>
            </a:r>
            <a:r>
              <a:rPr lang="en-AU" dirty="0" err="1">
                <a:solidFill>
                  <a:srgbClr val="000090"/>
                </a:solidFill>
                <a:latin typeface="Arial"/>
                <a:cs typeface="Arial"/>
              </a:rPr>
              <a:t>Pervukhina</a:t>
            </a:r>
            <a:r>
              <a:rPr lang="en-AU" dirty="0">
                <a:solidFill>
                  <a:srgbClr val="000090"/>
                </a:solidFill>
                <a:latin typeface="Arial"/>
                <a:cs typeface="Arial"/>
              </a:rPr>
              <a:t> (new!)</a:t>
            </a:r>
          </a:p>
          <a:p>
            <a:r>
              <a:rPr lang="en-AU" dirty="0">
                <a:solidFill>
                  <a:srgbClr val="000090"/>
                </a:solidFill>
                <a:latin typeface="Arial"/>
                <a:cs typeface="Arial"/>
              </a:rPr>
              <a:t>Education:				Marina </a:t>
            </a:r>
            <a:r>
              <a:rPr lang="en-AU" dirty="0" err="1">
                <a:solidFill>
                  <a:srgbClr val="000090"/>
                </a:solidFill>
                <a:latin typeface="Arial"/>
                <a:cs typeface="Arial"/>
              </a:rPr>
              <a:t>Pervukhina</a:t>
            </a:r>
            <a:r>
              <a:rPr lang="en-AU" dirty="0">
                <a:solidFill>
                  <a:srgbClr val="000090"/>
                </a:solidFill>
                <a:latin typeface="Arial"/>
                <a:cs typeface="Arial"/>
              </a:rPr>
              <a:t> (new!)</a:t>
            </a:r>
          </a:p>
          <a:p>
            <a:r>
              <a:rPr lang="en-AU" dirty="0">
                <a:solidFill>
                  <a:srgbClr val="000090"/>
                </a:solidFill>
                <a:latin typeface="Arial"/>
                <a:cs typeface="Arial"/>
              </a:rPr>
              <a:t>Communications:			Kate Robertson (new!)</a:t>
            </a:r>
          </a:p>
          <a:p>
            <a:r>
              <a:rPr lang="en-AU" dirty="0">
                <a:solidFill>
                  <a:srgbClr val="000090"/>
                </a:solidFill>
                <a:latin typeface="Arial"/>
                <a:cs typeface="Arial"/>
              </a:rPr>
              <a:t>Membership:				Katherine McKenna</a:t>
            </a:r>
          </a:p>
          <a:p>
            <a:r>
              <a:rPr lang="en-AU" dirty="0">
                <a:solidFill>
                  <a:srgbClr val="000090"/>
                </a:solidFill>
                <a:latin typeface="Arial"/>
                <a:cs typeface="Arial"/>
              </a:rPr>
              <a:t>Publications:				??</a:t>
            </a:r>
          </a:p>
          <a:p>
            <a:r>
              <a:rPr lang="en-AU" dirty="0">
                <a:solidFill>
                  <a:srgbClr val="000090"/>
                </a:solidFill>
                <a:latin typeface="Arial"/>
                <a:cs typeface="Arial"/>
              </a:rPr>
              <a:t>Other:					Andrew Squelch (new!)</a:t>
            </a:r>
          </a:p>
          <a:p>
            <a:r>
              <a:rPr lang="en-AU" dirty="0">
                <a:solidFill>
                  <a:srgbClr val="000090"/>
                </a:solidFill>
                <a:latin typeface="Arial"/>
                <a:cs typeface="Arial"/>
              </a:rPr>
              <a:t>Other:					Leslie Atkinson (new!)</a:t>
            </a:r>
            <a:endParaRPr lang="en-AU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4565D985-F44D-4ED7-9762-32D836FE2B9C}"/>
              </a:ext>
            </a:extLst>
          </p:cNvPr>
          <p:cNvSpPr/>
          <p:nvPr/>
        </p:nvSpPr>
        <p:spPr>
          <a:xfrm>
            <a:off x="6225870" y="2563893"/>
            <a:ext cx="2584174" cy="1554883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Always looking for more hands to help us!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8CDBD2-947C-4A89-AD2C-9A14D9F93DC4}"/>
              </a:ext>
            </a:extLst>
          </p:cNvPr>
          <p:cNvSpPr txBox="1"/>
          <p:nvPr/>
        </p:nvSpPr>
        <p:spPr>
          <a:xfrm>
            <a:off x="177339" y="-5338"/>
            <a:ext cx="4532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90"/>
                </a:solidFill>
                <a:latin typeface="Arial"/>
                <a:cs typeface="Arial"/>
              </a:rPr>
              <a:t>Committee</a:t>
            </a:r>
          </a:p>
        </p:txBody>
      </p:sp>
    </p:spTree>
    <p:extLst>
      <p:ext uri="{BB962C8B-B14F-4D97-AF65-F5344CB8AC3E}">
        <p14:creationId xmlns:p14="http://schemas.microsoft.com/office/powerpoint/2010/main" val="259392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1BAFAB-B8CE-43F9-92C6-BFF883E42CB8}"/>
              </a:ext>
            </a:extLst>
          </p:cNvPr>
          <p:cNvSpPr txBox="1"/>
          <p:nvPr/>
        </p:nvSpPr>
        <p:spPr>
          <a:xfrm>
            <a:off x="177339" y="-5338"/>
            <a:ext cx="4532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90"/>
                </a:solidFill>
                <a:latin typeface="Arial"/>
                <a:cs typeface="Arial"/>
              </a:rPr>
              <a:t>Policy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C421D8-BA11-45D0-A6F8-0B282E5ECF55}"/>
              </a:ext>
            </a:extLst>
          </p:cNvPr>
          <p:cNvSpPr txBox="1"/>
          <p:nvPr/>
        </p:nvSpPr>
        <p:spPr>
          <a:xfrm>
            <a:off x="177339" y="1351223"/>
            <a:ext cx="7837576" cy="157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Policy and Procedures</a:t>
            </a:r>
          </a:p>
          <a:p>
            <a:pPr marL="800100" lvl="1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Strategic Plan (2018 work)</a:t>
            </a:r>
          </a:p>
          <a:p>
            <a:pPr marL="800100" lvl="1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Succession Planning </a:t>
            </a:r>
          </a:p>
          <a:p>
            <a:pPr marL="800100" lvl="1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Fixed Term Guidelines – how long is “good service” vs “too long”</a:t>
            </a:r>
          </a:p>
          <a:p>
            <a:pPr marL="800100" lvl="1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Ethics and Code of Conduct Policy</a:t>
            </a:r>
          </a:p>
        </p:txBody>
      </p:sp>
    </p:spTree>
    <p:extLst>
      <p:ext uri="{BB962C8B-B14F-4D97-AF65-F5344CB8AC3E}">
        <p14:creationId xmlns:p14="http://schemas.microsoft.com/office/powerpoint/2010/main" val="2578584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A700AC-FEF8-46D0-99C1-3AEC540293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45" t="28881" r="5621" b="15345"/>
          <a:stretch/>
        </p:blipFill>
        <p:spPr>
          <a:xfrm>
            <a:off x="4896966" y="3951130"/>
            <a:ext cx="4194783" cy="21352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1BAFAB-B8CE-43F9-92C6-BFF883E42CB8}"/>
              </a:ext>
            </a:extLst>
          </p:cNvPr>
          <p:cNvSpPr txBox="1"/>
          <p:nvPr/>
        </p:nvSpPr>
        <p:spPr>
          <a:xfrm>
            <a:off x="177339" y="-5338"/>
            <a:ext cx="4532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90"/>
                </a:solidFill>
                <a:latin typeface="Arial"/>
                <a:cs typeface="Arial"/>
              </a:rPr>
              <a:t>Conference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C421D8-BA11-45D0-A6F8-0B282E5ECF55}"/>
              </a:ext>
            </a:extLst>
          </p:cNvPr>
          <p:cNvSpPr txBox="1"/>
          <p:nvPr/>
        </p:nvSpPr>
        <p:spPr>
          <a:xfrm>
            <a:off x="177339" y="640128"/>
            <a:ext cx="8836032" cy="6268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First joint conference with AIG, PESA and ASEG – 958 attendees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Some things worked well; other areas – room for improvement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Perth following similar format, with lessons learnt from Sydney being considered by Conference </a:t>
            </a:r>
            <a:r>
              <a:rPr lang="en-US" dirty="0" err="1">
                <a:solidFill>
                  <a:srgbClr val="000090"/>
                </a:solidFill>
                <a:latin typeface="Arial"/>
                <a:cs typeface="Arial"/>
              </a:rPr>
              <a:t>Organising</a:t>
            </a:r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 Committee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Four most important reasons for attending the conference (small sample):</a:t>
            </a:r>
          </a:p>
          <a:p>
            <a:pPr marL="800100" lvl="1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90"/>
                </a:solidFill>
                <a:latin typeface="Arial"/>
                <a:cs typeface="Arial"/>
              </a:rPr>
              <a:t>Quality of oral presentations</a:t>
            </a:r>
          </a:p>
          <a:p>
            <a:pPr marL="800100" lvl="1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90"/>
                </a:solidFill>
                <a:latin typeface="Arial"/>
                <a:cs typeface="Arial"/>
              </a:rPr>
              <a:t>Quality of keynote speakers</a:t>
            </a:r>
          </a:p>
          <a:p>
            <a:pPr marL="800100" lvl="1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90"/>
                </a:solidFill>
                <a:latin typeface="Arial"/>
                <a:cs typeface="Arial"/>
              </a:rPr>
              <a:t>Industry exhibition</a:t>
            </a:r>
          </a:p>
          <a:p>
            <a:pPr marL="800100" lvl="1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90"/>
                </a:solidFill>
                <a:latin typeface="Arial"/>
                <a:cs typeface="Arial"/>
              </a:rPr>
              <a:t>Networking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Get these right and we have a successful conference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Preference to attend Perth:</a:t>
            </a:r>
          </a:p>
          <a:p>
            <a:pPr marL="800100" lvl="1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90"/>
                </a:solidFill>
                <a:latin typeface="Arial"/>
                <a:cs typeface="Arial"/>
              </a:rPr>
              <a:t>Results before Sydney Conference:</a:t>
            </a:r>
          </a:p>
          <a:p>
            <a:pPr marL="1257300" lvl="2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90"/>
                </a:solidFill>
                <a:latin typeface="Arial"/>
                <a:cs typeface="Arial"/>
              </a:rPr>
              <a:t>30% = Yes</a:t>
            </a:r>
          </a:p>
          <a:p>
            <a:pPr marL="1257300" lvl="2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90"/>
                </a:solidFill>
                <a:latin typeface="Arial"/>
                <a:cs typeface="Arial"/>
              </a:rPr>
              <a:t>30% = No</a:t>
            </a:r>
          </a:p>
          <a:p>
            <a:pPr marL="1257300" lvl="2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90"/>
                </a:solidFill>
                <a:latin typeface="Arial"/>
                <a:cs typeface="Arial"/>
              </a:rPr>
              <a:t>40% = Undecided</a:t>
            </a:r>
          </a:p>
          <a:p>
            <a:pPr marL="800100" lvl="1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90"/>
                </a:solidFill>
                <a:latin typeface="Arial"/>
                <a:cs typeface="Arial"/>
              </a:rPr>
              <a:t>After Sydney Conference</a:t>
            </a:r>
          </a:p>
          <a:p>
            <a:pPr marL="1257300" lvl="2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90"/>
                </a:solidFill>
                <a:latin typeface="Arial"/>
                <a:cs typeface="Arial"/>
              </a:rPr>
              <a:t>70% = Yes</a:t>
            </a:r>
          </a:p>
          <a:p>
            <a:pPr marL="1257300" lvl="2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90"/>
                </a:solidFill>
                <a:latin typeface="Arial"/>
                <a:cs typeface="Arial"/>
              </a:rPr>
              <a:t>7% = No</a:t>
            </a:r>
          </a:p>
          <a:p>
            <a:pPr marL="1257300" lvl="2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90"/>
                </a:solidFill>
                <a:latin typeface="Arial"/>
                <a:cs typeface="Arial"/>
              </a:rPr>
              <a:t>23% = Undecided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Different demographic – but strong indicator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0090"/>
              </a:solidFill>
              <a:latin typeface="Arial"/>
              <a:cs typeface="Arial"/>
            </a:endParaRP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009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689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1BAFAB-B8CE-43F9-92C6-BFF883E42CB8}"/>
              </a:ext>
            </a:extLst>
          </p:cNvPr>
          <p:cNvSpPr txBox="1"/>
          <p:nvPr/>
        </p:nvSpPr>
        <p:spPr>
          <a:xfrm>
            <a:off x="177339" y="-5338"/>
            <a:ext cx="4532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90"/>
                </a:solidFill>
                <a:latin typeface="Arial"/>
                <a:cs typeface="Arial"/>
              </a:rPr>
              <a:t>Survey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C421D8-BA11-45D0-A6F8-0B282E5ECF55}"/>
              </a:ext>
            </a:extLst>
          </p:cNvPr>
          <p:cNvSpPr txBox="1"/>
          <p:nvPr/>
        </p:nvSpPr>
        <p:spPr>
          <a:xfrm>
            <a:off x="0" y="692210"/>
            <a:ext cx="4575846" cy="576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90"/>
                </a:solidFill>
                <a:latin typeface="Arial"/>
                <a:cs typeface="Arial"/>
              </a:rPr>
              <a:t>Great response (&gt;400 members)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90"/>
                </a:solidFill>
                <a:latin typeface="Arial"/>
                <a:cs typeface="Arial"/>
              </a:rPr>
              <a:t>Key Points:</a:t>
            </a:r>
          </a:p>
          <a:p>
            <a:pPr marL="800100" lvl="1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90"/>
                </a:solidFill>
                <a:latin typeface="Arial"/>
                <a:cs typeface="Arial"/>
              </a:rPr>
              <a:t>Male (82%); Female (16%) (2% NA)  Well below industry standard</a:t>
            </a:r>
          </a:p>
          <a:p>
            <a:pPr marL="800100" lvl="1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90"/>
                </a:solidFill>
                <a:latin typeface="Arial"/>
                <a:cs typeface="Arial"/>
              </a:rPr>
              <a:t>International members – majority USA + Canada, then RSA</a:t>
            </a:r>
          </a:p>
          <a:p>
            <a:pPr marL="800100" lvl="1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90"/>
                </a:solidFill>
                <a:latin typeface="Arial"/>
                <a:cs typeface="Arial"/>
              </a:rPr>
              <a:t>Age:  44% in 46-65years</a:t>
            </a:r>
          </a:p>
          <a:p>
            <a:pPr marL="800100" lvl="1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90"/>
                </a:solidFill>
                <a:latin typeface="Arial"/>
                <a:cs typeface="Arial"/>
              </a:rPr>
              <a:t>Employment: Permanent (50%) Self-employed (17%)</a:t>
            </a:r>
          </a:p>
          <a:p>
            <a:pPr marL="800100" lvl="1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90"/>
                </a:solidFill>
                <a:latin typeface="Arial"/>
                <a:cs typeface="Arial"/>
              </a:rPr>
              <a:t>Email preferred communication, including newsletter</a:t>
            </a:r>
          </a:p>
          <a:p>
            <a:pPr marL="800100" lvl="1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90"/>
                </a:solidFill>
                <a:latin typeface="Arial"/>
                <a:cs typeface="Arial"/>
              </a:rPr>
              <a:t>High value – Conferences &amp; Publications</a:t>
            </a:r>
          </a:p>
          <a:p>
            <a:pPr marL="800100" lvl="1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90"/>
                </a:solidFill>
                <a:latin typeface="Arial"/>
                <a:cs typeface="Arial"/>
              </a:rPr>
              <a:t>Volunteer rate low with only 11% willing to help in State branch Committees and 4% on FedEx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90"/>
                </a:solidFill>
                <a:latin typeface="Arial"/>
                <a:cs typeface="Arial"/>
              </a:rPr>
              <a:t>Many challenges for 2018 which are being worked on in various sub-committees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90"/>
                </a:solidFill>
                <a:latin typeface="Arial"/>
                <a:cs typeface="Arial"/>
              </a:rPr>
              <a:t>How does this relate to our membership stats – some correlation, but more work to do to understand potential impact and how to address solutions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75E26E-5355-4091-96FA-8423B9E8791D}"/>
              </a:ext>
            </a:extLst>
          </p:cNvPr>
          <p:cNvPicPr/>
          <p:nvPr/>
        </p:nvPicPr>
        <p:blipFill rotWithShape="1">
          <a:blip r:embed="rId2"/>
          <a:srcRect l="2086" t="8789"/>
          <a:stretch/>
        </p:blipFill>
        <p:spPr>
          <a:xfrm>
            <a:off x="4522975" y="2297528"/>
            <a:ext cx="3372669" cy="22072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34C929-26BC-4537-8A78-0B85472C5B59}"/>
              </a:ext>
            </a:extLst>
          </p:cNvPr>
          <p:cNvPicPr/>
          <p:nvPr/>
        </p:nvPicPr>
        <p:blipFill rotWithShape="1">
          <a:blip r:embed="rId3"/>
          <a:srcRect t="10559"/>
          <a:stretch/>
        </p:blipFill>
        <p:spPr>
          <a:xfrm>
            <a:off x="5512537" y="-1"/>
            <a:ext cx="3631464" cy="22343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D48530-E1BC-421A-8199-7312078F52E1}"/>
              </a:ext>
            </a:extLst>
          </p:cNvPr>
          <p:cNvPicPr/>
          <p:nvPr/>
        </p:nvPicPr>
        <p:blipFill rotWithShape="1">
          <a:blip r:embed="rId4"/>
          <a:srcRect t="2533" b="19623"/>
          <a:stretch/>
        </p:blipFill>
        <p:spPr bwMode="auto">
          <a:xfrm>
            <a:off x="5512536" y="4568025"/>
            <a:ext cx="3631464" cy="22899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36372B2F-28B1-4B56-BC1E-70DAF8F9D682}"/>
              </a:ext>
            </a:extLst>
          </p:cNvPr>
          <p:cNvSpPr/>
          <p:nvPr/>
        </p:nvSpPr>
        <p:spPr>
          <a:xfrm>
            <a:off x="7005098" y="143123"/>
            <a:ext cx="890546" cy="1804947"/>
          </a:xfrm>
          <a:prstGeom prst="ellipse">
            <a:avLst/>
          </a:prstGeom>
          <a:noFill/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F0DB06E-B37C-4F83-A92A-576EAF677168}"/>
              </a:ext>
            </a:extLst>
          </p:cNvPr>
          <p:cNvSpPr/>
          <p:nvPr/>
        </p:nvSpPr>
        <p:spPr>
          <a:xfrm>
            <a:off x="8191167" y="5719227"/>
            <a:ext cx="364437" cy="738636"/>
          </a:xfrm>
          <a:prstGeom prst="ellipse">
            <a:avLst/>
          </a:prstGeom>
          <a:noFill/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5AF0534-D566-4D7D-93E5-D1A84F84C496}"/>
              </a:ext>
            </a:extLst>
          </p:cNvPr>
          <p:cNvSpPr/>
          <p:nvPr/>
        </p:nvSpPr>
        <p:spPr>
          <a:xfrm>
            <a:off x="5934321" y="4901567"/>
            <a:ext cx="434674" cy="1556295"/>
          </a:xfrm>
          <a:prstGeom prst="ellipse">
            <a:avLst/>
          </a:prstGeom>
          <a:noFill/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9D50A5-8B4C-436D-9F8A-37C7AFB453F8}"/>
              </a:ext>
            </a:extLst>
          </p:cNvPr>
          <p:cNvSpPr txBox="1"/>
          <p:nvPr/>
        </p:nvSpPr>
        <p:spPr>
          <a:xfrm>
            <a:off x="7789571" y="8786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/>
              <a:t>44%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B1E1F7-438B-4041-8798-D4F6D71C1D77}"/>
              </a:ext>
            </a:extLst>
          </p:cNvPr>
          <p:cNvSpPr txBox="1"/>
          <p:nvPr/>
        </p:nvSpPr>
        <p:spPr>
          <a:xfrm>
            <a:off x="6151658" y="3325368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/>
              <a:t>82%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1FA809-CCB0-47E3-8BA0-4AB5C0733193}"/>
              </a:ext>
            </a:extLst>
          </p:cNvPr>
          <p:cNvSpPr txBox="1"/>
          <p:nvPr/>
        </p:nvSpPr>
        <p:spPr>
          <a:xfrm>
            <a:off x="6304058" y="4742688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/>
              <a:t>10%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DBDB93-060C-4AAF-BF8D-5B6ED88D7E90}"/>
              </a:ext>
            </a:extLst>
          </p:cNvPr>
          <p:cNvSpPr txBox="1"/>
          <p:nvPr/>
        </p:nvSpPr>
        <p:spPr>
          <a:xfrm>
            <a:off x="8191167" y="5310382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/>
              <a:t>4%</a:t>
            </a:r>
          </a:p>
        </p:txBody>
      </p:sp>
    </p:spTree>
    <p:extLst>
      <p:ext uri="{BB962C8B-B14F-4D97-AF65-F5344CB8AC3E}">
        <p14:creationId xmlns:p14="http://schemas.microsoft.com/office/powerpoint/2010/main" val="4249104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1BAFAB-B8CE-43F9-92C6-BFF883E42CB8}"/>
              </a:ext>
            </a:extLst>
          </p:cNvPr>
          <p:cNvSpPr txBox="1"/>
          <p:nvPr/>
        </p:nvSpPr>
        <p:spPr>
          <a:xfrm>
            <a:off x="177339" y="-5338"/>
            <a:ext cx="4532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90"/>
                </a:solidFill>
                <a:latin typeface="Arial"/>
                <a:cs typeface="Arial"/>
              </a:rPr>
              <a:t>Publications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C421D8-BA11-45D0-A6F8-0B282E5ECF55}"/>
              </a:ext>
            </a:extLst>
          </p:cNvPr>
          <p:cNvSpPr txBox="1"/>
          <p:nvPr/>
        </p:nvSpPr>
        <p:spPr>
          <a:xfrm>
            <a:off x="185290" y="692210"/>
            <a:ext cx="8197796" cy="3252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90"/>
                </a:solidFill>
                <a:latin typeface="Arial"/>
                <a:cs typeface="Arial"/>
              </a:rPr>
              <a:t>Currently tenders received and under evaluation for successful publisher for ASEG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90"/>
                </a:solidFill>
                <a:latin typeface="Arial"/>
                <a:cs typeface="Arial"/>
              </a:rPr>
              <a:t>Survey targeted publication questions:</a:t>
            </a:r>
          </a:p>
          <a:p>
            <a:pPr marL="800100" lvl="1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rgbClr val="000090"/>
                </a:solidFill>
                <a:latin typeface="Arial"/>
                <a:cs typeface="Arial"/>
              </a:rPr>
              <a:t>Exploration Geophysics </a:t>
            </a:r>
            <a:r>
              <a:rPr lang="en-US" sz="1600" dirty="0">
                <a:solidFill>
                  <a:srgbClr val="000090"/>
                </a:solidFill>
                <a:latin typeface="Arial"/>
                <a:cs typeface="Arial"/>
              </a:rPr>
              <a:t>rated as highest value publication</a:t>
            </a:r>
          </a:p>
          <a:p>
            <a:pPr marL="800100" lvl="1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rgbClr val="000090"/>
                </a:solidFill>
                <a:latin typeface="Arial"/>
                <a:cs typeface="Arial"/>
              </a:rPr>
              <a:t>Preview</a:t>
            </a:r>
            <a:r>
              <a:rPr lang="en-US" sz="1600" dirty="0">
                <a:solidFill>
                  <a:srgbClr val="000090"/>
                </a:solidFill>
                <a:latin typeface="Arial"/>
                <a:cs typeface="Arial"/>
              </a:rPr>
              <a:t> second</a:t>
            </a:r>
          </a:p>
          <a:p>
            <a:pPr marL="800100" lvl="1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90"/>
                </a:solidFill>
                <a:latin typeface="Arial"/>
                <a:cs typeface="Arial"/>
              </a:rPr>
              <a:t>Other publications such as special editions, conference and membership handbooks rated lower</a:t>
            </a:r>
          </a:p>
          <a:p>
            <a:pPr marL="800100" lvl="1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90"/>
                </a:solidFill>
                <a:latin typeface="Arial"/>
                <a:cs typeface="Arial"/>
              </a:rPr>
              <a:t>Electronic versions of publications preferred in </a:t>
            </a:r>
            <a:r>
              <a:rPr lang="en-US" sz="1600" i="1" dirty="0">
                <a:solidFill>
                  <a:srgbClr val="000090"/>
                </a:solidFill>
                <a:latin typeface="Arial"/>
                <a:cs typeface="Arial"/>
              </a:rPr>
              <a:t>Exploration Geophysics </a:t>
            </a:r>
            <a:r>
              <a:rPr lang="en-US" sz="1600" dirty="0">
                <a:solidFill>
                  <a:srgbClr val="000090"/>
                </a:solidFill>
                <a:latin typeface="Arial"/>
                <a:cs typeface="Arial"/>
              </a:rPr>
              <a:t>with </a:t>
            </a:r>
            <a:r>
              <a:rPr lang="en-US" sz="1600" i="1" dirty="0">
                <a:solidFill>
                  <a:srgbClr val="000090"/>
                </a:solidFill>
                <a:latin typeface="Arial"/>
                <a:cs typeface="Arial"/>
              </a:rPr>
              <a:t>Preview</a:t>
            </a:r>
            <a:r>
              <a:rPr lang="en-US" sz="1600" dirty="0">
                <a:solidFill>
                  <a:srgbClr val="000090"/>
                </a:solidFill>
                <a:latin typeface="Arial"/>
                <a:cs typeface="Arial"/>
              </a:rPr>
              <a:t> as the “coffee table” book</a:t>
            </a:r>
          </a:p>
          <a:p>
            <a:pPr marL="800100" lvl="1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90"/>
                </a:solidFill>
                <a:latin typeface="Arial"/>
                <a:cs typeface="Arial"/>
              </a:rPr>
              <a:t>80% of respondents were satisfied with </a:t>
            </a:r>
            <a:r>
              <a:rPr lang="en-US" sz="1600" i="1" dirty="0">
                <a:solidFill>
                  <a:srgbClr val="000090"/>
                </a:solidFill>
                <a:latin typeface="Arial"/>
                <a:cs typeface="Arial"/>
              </a:rPr>
              <a:t>Preview</a:t>
            </a:r>
            <a:r>
              <a:rPr lang="en-US" sz="1600" dirty="0">
                <a:solidFill>
                  <a:srgbClr val="000090"/>
                </a:solidFill>
                <a:latin typeface="Arial"/>
                <a:cs typeface="Arial"/>
              </a:rPr>
              <a:t>, believing it is going from strength to strength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90"/>
                </a:solidFill>
                <a:latin typeface="Arial"/>
                <a:cs typeface="Arial"/>
              </a:rPr>
              <a:t>Publications Committee is in for a big 2018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90"/>
                </a:solidFill>
                <a:latin typeface="Arial"/>
                <a:cs typeface="Arial"/>
              </a:rPr>
              <a:t>Need a Chair for the committee and more willing assistants</a:t>
            </a:r>
          </a:p>
        </p:txBody>
      </p:sp>
      <p:pic>
        <p:nvPicPr>
          <p:cNvPr id="3074" name="Picture 2" descr="Exploration Geophysics">
            <a:extLst>
              <a:ext uri="{FF2B5EF4-FFF2-40B4-BE49-F238E27FC236}">
                <a16:creationId xmlns:a16="http://schemas.microsoft.com/office/drawing/2014/main" id="{FC7F021E-07A3-4E30-A231-558193369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24" y="4135214"/>
            <a:ext cx="1458906" cy="204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review">
            <a:extLst>
              <a:ext uri="{FF2B5EF4-FFF2-40B4-BE49-F238E27FC236}">
                <a16:creationId xmlns:a16="http://schemas.microsoft.com/office/drawing/2014/main" id="{DF3C7462-CC13-4D74-90C3-9EF9E183D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742" y="4135214"/>
            <a:ext cx="1438358" cy="204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533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1BAFAB-B8CE-43F9-92C6-BFF883E42CB8}"/>
              </a:ext>
            </a:extLst>
          </p:cNvPr>
          <p:cNvSpPr txBox="1"/>
          <p:nvPr/>
        </p:nvSpPr>
        <p:spPr>
          <a:xfrm>
            <a:off x="177339" y="-5338"/>
            <a:ext cx="4532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90"/>
                </a:solidFill>
                <a:latin typeface="Arial"/>
                <a:cs typeface="Arial"/>
              </a:rPr>
              <a:t>Next Steps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C421D8-BA11-45D0-A6F8-0B282E5ECF55}"/>
              </a:ext>
            </a:extLst>
          </p:cNvPr>
          <p:cNvSpPr txBox="1"/>
          <p:nvPr/>
        </p:nvSpPr>
        <p:spPr>
          <a:xfrm>
            <a:off x="185289" y="859187"/>
            <a:ext cx="8688367" cy="3005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90"/>
                </a:solidFill>
                <a:latin typeface="Arial"/>
                <a:cs typeface="Arial"/>
              </a:rPr>
              <a:t>Look towards 2018 FedEx – new members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90"/>
                </a:solidFill>
                <a:latin typeface="Arial"/>
                <a:cs typeface="Arial"/>
              </a:rPr>
              <a:t>International Committee remains active and will be a focus in 2018, particularly as we focus to grow our membership base and provide valuable exposure of the ASEG worldwide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90"/>
                </a:solidFill>
                <a:latin typeface="Arial"/>
                <a:cs typeface="Arial"/>
              </a:rPr>
              <a:t>Growth in committee members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90"/>
                </a:solidFill>
                <a:latin typeface="Arial"/>
                <a:cs typeface="Arial"/>
              </a:rPr>
              <a:t>Strategic Plan </a:t>
            </a:r>
            <a:r>
              <a:rPr lang="en-US" sz="1600" dirty="0" err="1">
                <a:solidFill>
                  <a:srgbClr val="000090"/>
                </a:solidFill>
                <a:latin typeface="Arial"/>
                <a:cs typeface="Arial"/>
              </a:rPr>
              <a:t>utilising</a:t>
            </a:r>
            <a:r>
              <a:rPr lang="en-US" sz="1600" dirty="0">
                <a:solidFill>
                  <a:srgbClr val="000090"/>
                </a:solidFill>
                <a:latin typeface="Arial"/>
                <a:cs typeface="Arial"/>
              </a:rPr>
              <a:t> results from the survey to ensure growth platform:</a:t>
            </a:r>
          </a:p>
          <a:p>
            <a:pPr marL="800100" lvl="1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90"/>
                </a:solidFill>
                <a:latin typeface="Arial"/>
                <a:cs typeface="Arial"/>
              </a:rPr>
              <a:t>Young Professionals</a:t>
            </a:r>
          </a:p>
          <a:p>
            <a:pPr marL="800100" lvl="1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90"/>
                </a:solidFill>
                <a:latin typeface="Arial"/>
                <a:cs typeface="Arial"/>
              </a:rPr>
              <a:t>Mentor </a:t>
            </a:r>
            <a:r>
              <a:rPr lang="en-US" sz="1600" dirty="0" err="1">
                <a:solidFill>
                  <a:srgbClr val="000090"/>
                </a:solidFill>
                <a:latin typeface="Arial"/>
                <a:cs typeface="Arial"/>
              </a:rPr>
              <a:t>Programmes</a:t>
            </a:r>
            <a:endParaRPr lang="en-US" sz="1600" dirty="0">
              <a:solidFill>
                <a:srgbClr val="000090"/>
              </a:solidFill>
              <a:latin typeface="Arial"/>
              <a:cs typeface="Arial"/>
            </a:endParaRPr>
          </a:p>
          <a:p>
            <a:pPr marL="800100" lvl="1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90"/>
                </a:solidFill>
                <a:latin typeface="Arial"/>
                <a:cs typeface="Arial"/>
              </a:rPr>
              <a:t>Benefits to members</a:t>
            </a:r>
          </a:p>
          <a:p>
            <a:pPr marL="800100" lvl="1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90"/>
                </a:solidFill>
                <a:latin typeface="Arial"/>
                <a:cs typeface="Arial"/>
              </a:rPr>
              <a:t>Even stronger publications and increased Impact Factors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90"/>
                </a:solidFill>
                <a:latin typeface="Arial"/>
                <a:cs typeface="Arial"/>
              </a:rPr>
              <a:t>And </a:t>
            </a:r>
            <a:r>
              <a:rPr lang="en-US" sz="1600" b="1" dirty="0">
                <a:solidFill>
                  <a:srgbClr val="000090"/>
                </a:solidFill>
                <a:latin typeface="Arial"/>
                <a:cs typeface="Arial"/>
              </a:rPr>
              <a:t>… 50</a:t>
            </a:r>
            <a:r>
              <a:rPr lang="en-US" sz="1600" b="1" baseline="30000" dirty="0">
                <a:solidFill>
                  <a:srgbClr val="000090"/>
                </a:solidFill>
                <a:latin typeface="Arial"/>
                <a:cs typeface="Arial"/>
              </a:rPr>
              <a:t>th</a:t>
            </a:r>
            <a:r>
              <a:rPr lang="en-US" sz="1600" b="1" dirty="0">
                <a:solidFill>
                  <a:srgbClr val="000090"/>
                </a:solidFill>
                <a:latin typeface="Arial"/>
                <a:cs typeface="Arial"/>
              </a:rPr>
              <a:t> Anniversary of ASEG </a:t>
            </a:r>
            <a:r>
              <a:rPr lang="en-US" sz="1600" dirty="0">
                <a:solidFill>
                  <a:srgbClr val="000090"/>
                </a:solidFill>
                <a:latin typeface="Arial"/>
                <a:cs typeface="Arial"/>
              </a:rPr>
              <a:t>fast approaching …. Planning underway for a </a:t>
            </a:r>
            <a:r>
              <a:rPr lang="en-US" sz="1600" b="1" dirty="0">
                <a:solidFill>
                  <a:srgbClr val="000090"/>
                </a:solidFill>
                <a:latin typeface="Arial"/>
                <a:cs typeface="Arial"/>
              </a:rPr>
              <a:t>BIG</a:t>
            </a:r>
            <a:r>
              <a:rPr lang="en-US" sz="1600" dirty="0">
                <a:solidFill>
                  <a:srgbClr val="000090"/>
                </a:solidFill>
                <a:latin typeface="Arial"/>
                <a:cs typeface="Arial"/>
              </a:rPr>
              <a:t> year</a:t>
            </a:r>
          </a:p>
        </p:txBody>
      </p:sp>
      <p:pic>
        <p:nvPicPr>
          <p:cNvPr id="4100" name="Picture 4" descr="Image result for next steps blue">
            <a:extLst>
              <a:ext uri="{FF2B5EF4-FFF2-40B4-BE49-F238E27FC236}">
                <a16:creationId xmlns:a16="http://schemas.microsoft.com/office/drawing/2014/main" id="{5C6D313D-A40E-4EF7-8B66-5E75EC376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99" y="4271621"/>
            <a:ext cx="2565571" cy="192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B484E4-B644-46FB-A08D-A7341EF5F251}"/>
              </a:ext>
            </a:extLst>
          </p:cNvPr>
          <p:cNvSpPr txBox="1"/>
          <p:nvPr/>
        </p:nvSpPr>
        <p:spPr>
          <a:xfrm>
            <a:off x="2365046" y="4511417"/>
            <a:ext cx="6820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2000" dirty="0">
                <a:solidFill>
                  <a:srgbClr val="000090"/>
                </a:solidFill>
                <a:latin typeface="Arial"/>
                <a:cs typeface="Arial"/>
              </a:rPr>
              <a:t>Thank you to all the current FedEx and welcome to the 2018 Incoming FedEx</a:t>
            </a:r>
          </a:p>
        </p:txBody>
      </p:sp>
    </p:spTree>
    <p:extLst>
      <p:ext uri="{BB962C8B-B14F-4D97-AF65-F5344CB8AC3E}">
        <p14:creationId xmlns:p14="http://schemas.microsoft.com/office/powerpoint/2010/main" val="232220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</TotalTime>
  <Words>496</Words>
  <Application>Microsoft Office PowerPoint</Application>
  <PresentationFormat>On-screen Show (4:3)</PresentationFormat>
  <Paragraphs>94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Creative Fruition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</dc:creator>
  <cp:lastModifiedBy>Alison Forton</cp:lastModifiedBy>
  <cp:revision>25</cp:revision>
  <dcterms:created xsi:type="dcterms:W3CDTF">2014-06-11T02:04:37Z</dcterms:created>
  <dcterms:modified xsi:type="dcterms:W3CDTF">2020-04-03T04:52:03Z</dcterms:modified>
</cp:coreProperties>
</file>