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95" r:id="rId4"/>
    <p:sldId id="298" r:id="rId5"/>
    <p:sldId id="296" r:id="rId6"/>
    <p:sldId id="297" r:id="rId7"/>
    <p:sldId id="299" r:id="rId8"/>
    <p:sldId id="316" r:id="rId9"/>
    <p:sldId id="304" r:id="rId10"/>
    <p:sldId id="305" r:id="rId11"/>
    <p:sldId id="306" r:id="rId12"/>
    <p:sldId id="308" r:id="rId13"/>
    <p:sldId id="338" r:id="rId14"/>
    <p:sldId id="317" r:id="rId15"/>
    <p:sldId id="313" r:id="rId16"/>
    <p:sldId id="309" r:id="rId17"/>
    <p:sldId id="257" r:id="rId18"/>
    <p:sldId id="266" r:id="rId19"/>
    <p:sldId id="260" r:id="rId20"/>
    <p:sldId id="289" r:id="rId21"/>
    <p:sldId id="290" r:id="rId22"/>
    <p:sldId id="271" r:id="rId23"/>
    <p:sldId id="320" r:id="rId24"/>
    <p:sldId id="328" r:id="rId25"/>
    <p:sldId id="319" r:id="rId26"/>
    <p:sldId id="315" r:id="rId27"/>
    <p:sldId id="310" r:id="rId28"/>
    <p:sldId id="258" r:id="rId29"/>
    <p:sldId id="326" r:id="rId30"/>
    <p:sldId id="276" r:id="rId31"/>
    <p:sldId id="285" r:id="rId32"/>
    <p:sldId id="314" r:id="rId33"/>
    <p:sldId id="311" r:id="rId34"/>
    <p:sldId id="302" r:id="rId35"/>
    <p:sldId id="303" r:id="rId36"/>
    <p:sldId id="307" r:id="rId37"/>
    <p:sldId id="300" r:id="rId38"/>
    <p:sldId id="318" r:id="rId39"/>
    <p:sldId id="329" r:id="rId40"/>
    <p:sldId id="330" r:id="rId41"/>
    <p:sldId id="279" r:id="rId42"/>
    <p:sldId id="278" r:id="rId43"/>
    <p:sldId id="327" r:id="rId44"/>
    <p:sldId id="323" r:id="rId45"/>
    <p:sldId id="325" r:id="rId46"/>
    <p:sldId id="321" r:id="rId47"/>
    <p:sldId id="322" r:id="rId48"/>
    <p:sldId id="335" r:id="rId49"/>
    <p:sldId id="336" r:id="rId50"/>
    <p:sldId id="324" r:id="rId51"/>
    <p:sldId id="337" r:id="rId52"/>
    <p:sldId id="331" r:id="rId53"/>
    <p:sldId id="332" r:id="rId54"/>
    <p:sldId id="333" r:id="rId55"/>
    <p:sldId id="334" r:id="rId56"/>
    <p:sldId id="284" r:id="rId57"/>
    <p:sldId id="293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3" autoAdjust="0"/>
    <p:restoredTop sz="94771" autoAdjust="0"/>
  </p:normalViewPr>
  <p:slideViewPr>
    <p:cSldViewPr>
      <p:cViewPr varScale="1">
        <p:scale>
          <a:sx n="91" d="100"/>
          <a:sy n="91" d="100"/>
        </p:scale>
        <p:origin x="96" y="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39CDFF-5CE9-4876-BF8C-01A7A3025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A57AC8-A1AE-4B5F-8503-C75157032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0EF0B0-88C1-4F0A-B39A-D2C5CA9B4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C1AA1-70F5-41BF-B239-4E6EA468B9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80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8B6571-3251-4D0A-B5E8-0B4B97725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BE18FE-B16B-4458-90C5-B6E93CAAA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1E390F-DA09-4B57-8C80-11E837A06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4C230-6BEF-45B6-98EB-0D5B471AD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82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9C1122-E02E-48C9-BBF9-79F705F969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4ACEB6-2430-47F6-8C65-501E8165AA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F5FCC3-0ECC-4429-B858-8171A1FA5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671E-B88C-4B3A-8C13-717E1E2BD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32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BEF7F-ED91-45A6-8AFA-8F58C5B9C0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8AFD8A-566E-4A25-AA80-CF9EFD3B97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D35453-1208-4F38-8263-065013EEA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270F-365A-473F-99FC-0CAF724EA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6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750CF7-ED22-4DCA-8B88-1B1EAEB12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1978F0-C5C1-4D41-845B-CE188FE88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29B1BB0-F225-4D5A-8233-BCFDE9FED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3B38C-F14F-4F5A-B11E-4344A455F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22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DFE4F-10CA-468C-944C-E96B5A436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62DFF5-BD1F-4D68-85CF-9149696A8C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00A90-4E7E-4CD9-BD60-5854AE959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A14CC-2E95-4F88-8044-77EAFDF5C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4571B-F8E2-4AA8-A913-B378328B2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130A67-77F3-4BAC-AB5B-DD39AEEEB4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88DF08-FC03-41CB-B376-31C5DD72E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CE16-7BA9-4E04-B30C-ABE51DAF4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182C6-01BF-40AF-9DAE-2E4B3445D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073F96-A297-41A6-9B63-9CC57CFCB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629CE1-F275-42D8-9E60-4D3B0E4360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0AE1-4F62-4BFE-8831-D7A10D4A10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27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E2EAD-5352-4050-B366-96C2D29DB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EA687-AEFA-4D19-BADB-628555E136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73C90-D309-47F3-A8EC-CEDB921DAB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6392C-0926-4421-A5CE-4607C23DD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24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82BEE6-41FF-49BD-968F-C309A507A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26B027-AA07-407B-AD2A-4EFB67939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819CCD5-C34C-4B6F-8342-E213F2E0B1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2131E-89E6-455D-9F60-3EB968CFF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07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8C77F2-1C60-482C-826F-FEEE631007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D385C6-25B2-4EFD-A26F-BF3F7348A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DC5780-3073-43B0-AC68-7310DC99CA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AC9B-2202-4E13-AD45-F089CE67F3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10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CFB7CD-9C63-4B33-B353-7F8A74E30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495C5-F33A-41AE-B292-256C88DBF4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CA1948-5C18-4376-8CB8-DC74D8944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F1012-E51D-44EB-8FF6-9EB17C3916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29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761F4-1B40-46F1-B8CA-5530229A4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042C0-45BB-4BA3-BBD8-E83A64833F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70C223-BDF0-4C05-B68B-BA793527C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B9A85-FDB1-4F8D-8CE2-6ABA104E9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23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D82E4-6B39-4B97-90C8-912087DE71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71C55E-0596-446A-874F-130E7B35F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633E85-A152-4094-A326-315DD1440A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D7A4-3614-44C3-8B18-7AF978246C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44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7142AF-72A2-402F-B177-C746613E6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C0BCB2-AFB1-45C9-AFB5-3879348B5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653432-BFFC-402B-9616-6A29862293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DD5DBE-9440-444F-95FB-1BE76A26EA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6D7D08-A331-4409-8DA9-9D855FAA18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109FD236-F9E8-4ABB-894B-26F25A8FD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1695C99-5012-4198-918C-CC8CDE84B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4000" i="1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B224212-2325-4D84-8FDD-3F8AD59C1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971800"/>
            <a:ext cx="7391400" cy="1524000"/>
          </a:xfrm>
        </p:spPr>
        <p:txBody>
          <a:bodyPr/>
          <a:lstStyle/>
          <a:p>
            <a:pPr eaLnBrk="1" hangingPunct="1"/>
            <a:endParaRPr lang="en-US" altLang="en-US" i="1"/>
          </a:p>
        </p:txBody>
      </p:sp>
      <p:pic>
        <p:nvPicPr>
          <p:cNvPr id="2052" name="Picture 4" descr="Screen3">
            <a:extLst>
              <a:ext uri="{FF2B5EF4-FFF2-40B4-BE49-F238E27FC236}">
                <a16:creationId xmlns:a16="http://schemas.microsoft.com/office/drawing/2014/main" id="{A0311C91-AD63-4284-B4A8-5C485538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E468FEC2-0E8C-4CA0-9BE1-74A67FC63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Development of UAV magnetic survey systems:</a:t>
            </a:r>
            <a:br>
              <a:rPr lang="en-US" altLang="en-US" sz="2400"/>
            </a:br>
            <a:br>
              <a:rPr lang="en-US" altLang="en-US" sz="2400"/>
            </a:br>
            <a:r>
              <a:rPr lang="en-US" altLang="en-US" sz="2400"/>
              <a:t>Early attempted Uav Mag Systems: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E4D2E24D-1E40-47F5-8C36-D80A874346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1800" b="1"/>
              <a:t>Sanders Geophysics</a:t>
            </a:r>
            <a:r>
              <a:rPr lang="en-US" altLang="en-US" sz="1800" b="1" i="1"/>
              <a:t> &amp; </a:t>
            </a:r>
            <a:r>
              <a:rPr lang="en-US" altLang="en-US" sz="1800" b="1"/>
              <a:t>Columbia State University UAV</a:t>
            </a:r>
            <a:r>
              <a:rPr lang="en-US" altLang="en-US" sz="1800" b="1" i="1"/>
              <a:t>:    (2009 - 2014)</a:t>
            </a:r>
            <a:endParaRPr lang="en-US" altLang="en-US" sz="1800"/>
          </a:p>
          <a:p>
            <a:pPr eaLnBrk="1" hangingPunct="1"/>
            <a:endParaRPr lang="en-US" altLang="en-US"/>
          </a:p>
        </p:txBody>
      </p:sp>
      <p:pic>
        <p:nvPicPr>
          <p:cNvPr id="11268" name="Picture 3" descr="Sanders_GeoServ2">
            <a:extLst>
              <a:ext uri="{FF2B5EF4-FFF2-40B4-BE49-F238E27FC236}">
                <a16:creationId xmlns:a16="http://schemas.microsoft.com/office/drawing/2014/main" id="{9FB58FA1-064A-473D-9BCB-E9BA8AF3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7724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9673887-241C-49F5-A4E4-EE5D1BF2F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Development of UAV magnetic survey systems:</a:t>
            </a:r>
            <a:br>
              <a:rPr lang="en-US" altLang="en-US" sz="2400"/>
            </a:br>
            <a:r>
              <a:rPr lang="en-US" altLang="en-US" sz="2400"/>
              <a:t>Early attempted Uav Mag Systems: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EA240671-F5D5-4D57-9254-0AE20C1FD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1800" b="1"/>
              <a:t>United States Geological Survey             ( 2011 - 2013 )</a:t>
            </a:r>
            <a:endParaRPr lang="en-US" altLang="en-US" sz="1800"/>
          </a:p>
        </p:txBody>
      </p:sp>
      <p:pic>
        <p:nvPicPr>
          <p:cNvPr id="12292" name="Picture 3" descr="USGS_DRONE_clip">
            <a:extLst>
              <a:ext uri="{FF2B5EF4-FFF2-40B4-BE49-F238E27FC236}">
                <a16:creationId xmlns:a16="http://schemas.microsoft.com/office/drawing/2014/main" id="{9E379CA3-8F2C-4D6A-B4FF-F4CC57BE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8B76F7B-4619-4C5D-8EB3-73DAB69DD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25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/>
              <a:t>Development of UAV magnetic survey systems:</a:t>
            </a:r>
            <a:br>
              <a:rPr lang="en-US" altLang="en-US" sz="2400"/>
            </a:br>
            <a:r>
              <a:rPr lang="en-US" altLang="en-US" sz="2400"/>
              <a:t>Early attempted Uav Mag Systems: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833967D5-0D8D-4474-85BF-DD8B9E63D4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1800" b="1"/>
              <a:t>China Geological Survey    UAV   Mag System:          ( 2013 - ?</a:t>
            </a:r>
            <a:endParaRPr lang="en-US" altLang="en-US" sz="1100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D0CDDB68-F785-4516-995C-85B26EB7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324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4626B44-09F3-4445-9B6C-4B13E8E30C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0" y="2417040"/>
            <a:ext cx="7159047" cy="48981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4F322-99A2-4AFE-B706-9BFB5FAD9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Attempting to do Large area surveys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Gawler</a:t>
            </a: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-Craton survey in SA   1,800,000km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persons face&#10;&#10;Description automatically generated">
            <a:extLst>
              <a:ext uri="{FF2B5EF4-FFF2-40B4-BE49-F238E27FC236}">
                <a16:creationId xmlns:a16="http://schemas.microsoft.com/office/drawing/2014/main" id="{08254CF6-F743-4260-A125-65E5CBF2C5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674" y="2456390"/>
            <a:ext cx="4170921" cy="412123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74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80AFBCB-4C42-434F-BEF1-714911D46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/>
              <a:t>Development of UAV magnetic survey systems: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5EB852-6A55-405A-8B2A-4325E9E551A9}"/>
              </a:ext>
            </a:extLst>
          </p:cNvPr>
          <p:cNvSpPr/>
          <p:nvPr/>
        </p:nvSpPr>
        <p:spPr>
          <a:xfrm>
            <a:off x="990600" y="1600200"/>
            <a:ext cx="8153400" cy="3548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800" i="1" kern="0" dirty="0">
                <a:latin typeface="Times New Roman" panose="02020603050405020304" pitchFamily="18" charset="0"/>
              </a:rPr>
              <a:t>Try to replicate Full sized aircraft with UAV:   </a:t>
            </a:r>
            <a:endParaRPr lang="en-US" sz="2800" b="1" kern="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Corporate attempts:	Our aims: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Magnetic resolution :        	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High sensitivity		Low Resolution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Survey area:          	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Traditional Size		Small survey Area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UAV selection:   		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Military, Custom		RC technology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Survey budget:  		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High $$$$$$		very small  $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Regulations:  		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will overcome		Disregard.</a:t>
            </a:r>
            <a:endParaRPr lang="en-U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42D2057-3010-4868-8200-66B08F1C7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 </a:t>
            </a:r>
            <a:br>
              <a:rPr lang="en-US" altLang="en-US" sz="3200" dirty="0"/>
            </a:br>
            <a:r>
              <a:rPr lang="en-US" altLang="en-US" sz="3200" dirty="0"/>
              <a:t> Major developments for the next phase of </a:t>
            </a:r>
            <a:br>
              <a:rPr lang="en-US" altLang="en-US" sz="3200" dirty="0"/>
            </a:br>
            <a:r>
              <a:rPr lang="en-US" altLang="en-US" sz="3200" dirty="0"/>
              <a:t>UAV Mag Development: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30534942-8315-48F5-BD91-719AF0B9D0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971800"/>
            <a:ext cx="8229600" cy="2971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Low cost Autopilot –	 APM1.1,  </a:t>
            </a:r>
            <a:r>
              <a:rPr lang="en-US" altLang="en-US" sz="2400" dirty="0" err="1"/>
              <a:t>Ardupilot</a:t>
            </a:r>
            <a:r>
              <a:rPr lang="en-US" altLang="en-US" sz="2400" dirty="0"/>
              <a:t>/ </a:t>
            </a:r>
            <a:r>
              <a:rPr lang="en-US" altLang="en-US" sz="2400" dirty="0" err="1"/>
              <a:t>Pixhawk</a:t>
            </a:r>
            <a:endParaRPr lang="en-US" altLang="en-US" sz="2400" dirty="0"/>
          </a:p>
          <a:p>
            <a:pPr eaLnBrk="1" hangingPunct="1"/>
            <a:r>
              <a:rPr lang="en-US" altLang="en-US" sz="2400" dirty="0"/>
              <a:t>Custom Development Data acquisition system</a:t>
            </a:r>
          </a:p>
          <a:p>
            <a:pPr eaLnBrk="1" hangingPunct="1"/>
            <a:r>
              <a:rPr lang="en-US" altLang="en-US" sz="2400" dirty="0"/>
              <a:t>Long range Data Links- 	 RFD900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Digital long range Video Links</a:t>
            </a:r>
          </a:p>
          <a:p>
            <a:pPr eaLnBrk="1" hangingPunct="1"/>
            <a:r>
              <a:rPr lang="en-US" altLang="en-US" sz="2400" dirty="0"/>
              <a:t>Multi Rotor technology-   Hybrid Multirotor.</a:t>
            </a:r>
          </a:p>
          <a:p>
            <a:pPr eaLnBrk="1" hangingPunct="1"/>
            <a:r>
              <a:rPr lang="en-US" altLang="en-US" sz="2400" dirty="0"/>
              <a:t>Relaxation of Licensing restrictions.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F1D58AC-EFB5-472F-9F65-8EBF61DE2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25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Development of UAV magnetic survey systems:</a:t>
            </a:r>
            <a:br>
              <a:rPr lang="en-US" altLang="en-US" sz="2400" dirty="0"/>
            </a:br>
            <a:r>
              <a:rPr lang="en-US" altLang="en-US" sz="2400" dirty="0"/>
              <a:t>Early attempted </a:t>
            </a:r>
            <a:r>
              <a:rPr lang="en-US" altLang="en-US" sz="2400" dirty="0" err="1"/>
              <a:t>Uav</a:t>
            </a:r>
            <a:r>
              <a:rPr lang="en-US" altLang="en-US" sz="2400" dirty="0"/>
              <a:t> Mag Systems: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DA39D848-7242-4FEB-85FE-078222E6E2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1800" b="1" dirty="0"/>
              <a:t>Rada Engineering UAV   Mag System:          ( 2013 )     electric X8</a:t>
            </a:r>
            <a:endParaRPr lang="en-US" altLang="en-US" sz="1100" dirty="0"/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8B9A0CF3-35E3-461B-A73A-075131A3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4038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>
            <a:extLst>
              <a:ext uri="{FF2B5EF4-FFF2-40B4-BE49-F238E27FC236}">
                <a16:creationId xmlns:a16="http://schemas.microsoft.com/office/drawing/2014/main" id="{98E8667B-D884-47B1-8932-E7D99C23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657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0A3CD1F-D9F9-4B2C-9635-79E263A2E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52463"/>
            <a:ext cx="8229600" cy="790575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Development of UAV magnetic survey systems:</a:t>
            </a:r>
            <a:br>
              <a:rPr lang="en-US" altLang="en-US" sz="1800" dirty="0"/>
            </a:br>
            <a:r>
              <a:rPr lang="en-US" altLang="en-US" sz="1800" dirty="0"/>
              <a:t>Early attempted </a:t>
            </a:r>
            <a:r>
              <a:rPr lang="en-US" altLang="en-US" sz="1800" dirty="0" err="1"/>
              <a:t>Uav</a:t>
            </a:r>
            <a:r>
              <a:rPr lang="en-US" altLang="en-US" sz="1800" dirty="0"/>
              <a:t> Mag Systems:</a:t>
            </a:r>
            <a:br>
              <a:rPr lang="en-US" altLang="en-US" sz="1800" dirty="0"/>
            </a:br>
            <a:br>
              <a:rPr lang="en-US" altLang="en-US" sz="1800" dirty="0"/>
            </a:br>
            <a:r>
              <a:rPr lang="en-US" altLang="en-US" sz="1800" dirty="0"/>
              <a:t>Custom Fixed Wing   (petrol) </a:t>
            </a:r>
            <a:r>
              <a:rPr lang="en-US" altLang="en-US" sz="1400" i="1" dirty="0"/>
              <a:t>:    </a:t>
            </a:r>
            <a:r>
              <a:rPr lang="en-US" altLang="en-US" sz="1600" i="1" dirty="0"/>
              <a:t>Rada engineering  ( 2015-2017</a:t>
            </a:r>
            <a:r>
              <a:rPr lang="en-US" altLang="en-US" sz="2000" i="1" dirty="0"/>
              <a:t>)</a:t>
            </a:r>
            <a:endParaRPr lang="en-US" altLang="en-US" sz="3600" i="1" dirty="0"/>
          </a:p>
        </p:txBody>
      </p:sp>
      <p:graphicFrame>
        <p:nvGraphicFramePr>
          <p:cNvPr id="17411" name="Object 5">
            <a:extLst>
              <a:ext uri="{FF2B5EF4-FFF2-40B4-BE49-F238E27FC236}">
                <a16:creationId xmlns:a16="http://schemas.microsoft.com/office/drawing/2014/main" id="{828734D3-867E-4F78-95CD-4348724515C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503363" y="1828800"/>
          <a:ext cx="4038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Chart" r:id="rId3" imgW="4038487" imgH="4524443" progId="MSGraph.Chart.8">
                  <p:embed followColorScheme="full"/>
                </p:oleObj>
              </mc:Choice>
              <mc:Fallback>
                <p:oleObj name="Chart" r:id="rId3" imgW="4038487" imgH="4524443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363" y="1828800"/>
                        <a:ext cx="4038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>
            <a:extLst>
              <a:ext uri="{FF2B5EF4-FFF2-40B4-BE49-F238E27FC236}">
                <a16:creationId xmlns:a16="http://schemas.microsoft.com/office/drawing/2014/main" id="{B8A2600E-F133-434C-83A5-3BCF7C88F9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2971800"/>
            <a:ext cx="3429000" cy="3048000"/>
          </a:xfrm>
        </p:spPr>
        <p:txBody>
          <a:bodyPr/>
          <a:lstStyle/>
          <a:p>
            <a:pPr eaLnBrk="1" hangingPunct="1"/>
            <a:r>
              <a:rPr lang="en-US" altLang="en-US" sz="2400"/>
              <a:t>Wingspan 2.6 m</a:t>
            </a:r>
          </a:p>
          <a:p>
            <a:pPr eaLnBrk="1" hangingPunct="1"/>
            <a:r>
              <a:rPr lang="en-US" altLang="en-US" sz="2400"/>
              <a:t>Endurance 1.5 hrs</a:t>
            </a:r>
          </a:p>
          <a:p>
            <a:pPr eaLnBrk="1" hangingPunct="1"/>
            <a:r>
              <a:rPr lang="en-US" altLang="en-US" sz="2400"/>
              <a:t>Speed  70 km/h</a:t>
            </a:r>
          </a:p>
          <a:p>
            <a:pPr eaLnBrk="1" hangingPunct="1"/>
            <a:r>
              <a:rPr lang="en-US" altLang="en-US" sz="2400"/>
              <a:t>Range: 100 km/ flight</a:t>
            </a:r>
          </a:p>
          <a:p>
            <a:pPr eaLnBrk="1" hangingPunct="1"/>
            <a:r>
              <a:rPr lang="en-US" altLang="en-US" sz="2400"/>
              <a:t>Wind Tolerance: 20 km/h</a:t>
            </a:r>
          </a:p>
          <a:p>
            <a:pPr eaLnBrk="1" hangingPunct="1"/>
            <a:endParaRPr lang="en-US" altLang="en-US" sz="2400"/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500A31F-8C67-43B0-9CDD-18BF0E2BD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pic>
        <p:nvPicPr>
          <p:cNvPr id="17414" name="Picture 4" descr="A picture containing outdoor, grass, mountain, field&#10;&#10;Description automatically generated">
            <a:extLst>
              <a:ext uri="{FF2B5EF4-FFF2-40B4-BE49-F238E27FC236}">
                <a16:creationId xmlns:a16="http://schemas.microsoft.com/office/drawing/2014/main" id="{25E16713-0140-416B-B66F-840FD3F63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64A7D1E3-9543-4EF2-AF2B-05C0925DC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i="1"/>
              <a:t>Example Flight path Flown:</a:t>
            </a:r>
          </a:p>
        </p:txBody>
      </p:sp>
      <p:pic>
        <p:nvPicPr>
          <p:cNvPr id="18435" name="Picture 8" descr="Flight_Path_20kmWind">
            <a:extLst>
              <a:ext uri="{FF2B5EF4-FFF2-40B4-BE49-F238E27FC236}">
                <a16:creationId xmlns:a16="http://schemas.microsoft.com/office/drawing/2014/main" id="{3E754217-F822-4371-ACBB-F1B4A62F2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" y="1600200"/>
            <a:ext cx="69326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C30C1037-62CA-4BED-8654-0ED082F04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i="1"/>
              <a:t>Flight Planning: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A6B04313-4CB6-4CE2-B3DC-6A060F77A9A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828800"/>
            <a:ext cx="3733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Customized Planning software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i="1"/>
          </a:p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3D Terrain Following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Built in Survey Over fly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i="1"/>
          </a:p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Flying height  30m AGL +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Line spacing  20 m  +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Climb rate 20 deg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i="1"/>
          </a:p>
          <a:p>
            <a:pPr eaLnBrk="1" hangingPunct="1">
              <a:lnSpc>
                <a:spcPct val="90000"/>
              </a:lnSpc>
            </a:pPr>
            <a:r>
              <a:rPr lang="en-US" altLang="en-US" sz="2000" i="1"/>
              <a:t>Fully Autonomous</a:t>
            </a:r>
          </a:p>
        </p:txBody>
      </p:sp>
      <p:pic>
        <p:nvPicPr>
          <p:cNvPr id="19460" name="Picture 9" descr="Flight_Plan">
            <a:extLst>
              <a:ext uri="{FF2B5EF4-FFF2-40B4-BE49-F238E27FC236}">
                <a16:creationId xmlns:a16="http://schemas.microsoft.com/office/drawing/2014/main" id="{6114E1F0-EBD1-4EC6-A286-B3C0E49013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600200"/>
            <a:ext cx="38830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18DBDFB-FBA1-43C6-B6BA-80848ED81D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122362"/>
            <a:ext cx="7315200" cy="28400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000" i="1" dirty="0"/>
              <a:t> </a:t>
            </a:r>
            <a:br>
              <a:rPr lang="en-US" altLang="en-US" sz="5000" i="1" dirty="0"/>
            </a:br>
            <a:r>
              <a:rPr lang="en-US" altLang="en-US" sz="5000" i="1" dirty="0"/>
              <a:t>Airborne MAGNETIC  SURVEYING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A273ECE-CCDF-4BCC-B983-81EBD4CF6E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4256436"/>
            <a:ext cx="6858000" cy="1600818"/>
          </a:xfrm>
        </p:spPr>
        <p:txBody>
          <a:bodyPr>
            <a:normAutofit/>
          </a:bodyPr>
          <a:lstStyle/>
          <a:p>
            <a:pPr eaLnBrk="1" hangingPunct="1"/>
            <a:endParaRPr lang="en-US" altLang="en-US" sz="2400">
              <a:solidFill>
                <a:schemeClr val="accent1"/>
              </a:solidFill>
            </a:endParaRPr>
          </a:p>
          <a:p>
            <a:pPr eaLnBrk="1" hangingPunct="1"/>
            <a:r>
              <a:rPr lang="en-US" altLang="en-US" sz="2400">
                <a:solidFill>
                  <a:schemeClr val="accent1"/>
                </a:solidFill>
              </a:rPr>
              <a:t>Overview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EC004C7-E12A-4695-9B1B-3495208AE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i="1"/>
              <a:t>Total Magnetic Intensity Image</a:t>
            </a:r>
          </a:p>
        </p:txBody>
      </p:sp>
      <p:sp>
        <p:nvSpPr>
          <p:cNvPr id="22531" name="Text Box 6">
            <a:extLst>
              <a:ext uri="{FF2B5EF4-FFF2-40B4-BE49-F238E27FC236}">
                <a16:creationId xmlns:a16="http://schemas.microsoft.com/office/drawing/2014/main" id="{4957A484-94E0-4833-A8B6-8A19EAEE5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971800"/>
            <a:ext cx="2667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Line Spacing 30m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Flying Height 40m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Total Distance 120 km.</a:t>
            </a:r>
          </a:p>
        </p:txBody>
      </p:sp>
      <p:pic>
        <p:nvPicPr>
          <p:cNvPr id="22532" name="Picture 8" descr="Bothwell1_MagneticsTMI_Crop">
            <a:extLst>
              <a:ext uri="{FF2B5EF4-FFF2-40B4-BE49-F238E27FC236}">
                <a16:creationId xmlns:a16="http://schemas.microsoft.com/office/drawing/2014/main" id="{AD62E1B0-53C3-4065-B044-BA027B91B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14400"/>
            <a:ext cx="5173663" cy="579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EED0320-1880-4E7E-8DA6-296241C21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i="1"/>
              <a:t>2VD Total Magnetic Intensity Image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7F4BE645-207D-4BBD-A07A-0D4C97932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971800"/>
            <a:ext cx="2667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Line Spacing 30m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Flying Height 40m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Total Distance 120 km.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Fence lines detected in 2VD.      0.5nT</a:t>
            </a:r>
          </a:p>
        </p:txBody>
      </p:sp>
      <p:pic>
        <p:nvPicPr>
          <p:cNvPr id="23556" name="Picture 6" descr="Bothwell1_Mag_2VD_Crop">
            <a:extLst>
              <a:ext uri="{FF2B5EF4-FFF2-40B4-BE49-F238E27FC236}">
                <a16:creationId xmlns:a16="http://schemas.microsoft.com/office/drawing/2014/main" id="{467A9800-7479-40B9-815B-639291005F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838200"/>
            <a:ext cx="5335588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1D28C1FF-748B-4160-B1B6-9AC5CE3B8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i="1"/>
              <a:t>UAV Verses Cessna 210</a:t>
            </a:r>
          </a:p>
        </p:txBody>
      </p:sp>
      <p:pic>
        <p:nvPicPr>
          <p:cNvPr id="20483" name="Picture 6" descr="12_UAV_Flight_Path_UAV_V_Cessna210">
            <a:extLst>
              <a:ext uri="{FF2B5EF4-FFF2-40B4-BE49-F238E27FC236}">
                <a16:creationId xmlns:a16="http://schemas.microsoft.com/office/drawing/2014/main" id="{597B4CDD-E7D6-4A7C-8D42-6774D22194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99" y="2057400"/>
            <a:ext cx="8839201" cy="38533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24EE6D9B-0C67-42AB-BB69-8F48B72DA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840" y="1122363"/>
            <a:ext cx="24003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3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UAV’s do crash……</a:t>
            </a:r>
          </a:p>
        </p:txBody>
      </p:sp>
      <p:pic>
        <p:nvPicPr>
          <p:cNvPr id="25607" name="Picture 9">
            <a:extLst>
              <a:ext uri="{FF2B5EF4-FFF2-40B4-BE49-F238E27FC236}">
                <a16:creationId xmlns:a16="http://schemas.microsoft.com/office/drawing/2014/main" id="{0EDCD44D-299B-4A7C-988C-7282057BB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"/>
          <a:stretch/>
        </p:blipFill>
        <p:spPr bwMode="auto">
          <a:xfrm>
            <a:off x="3490220" y="16514"/>
            <a:ext cx="3460501" cy="45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Content Placeholder 4" descr="A construction site&#10;&#10;Description automatically generated">
            <a:extLst>
              <a:ext uri="{FF2B5EF4-FFF2-40B4-BE49-F238E27FC236}">
                <a16:creationId xmlns:a16="http://schemas.microsoft.com/office/drawing/2014/main" id="{0CD7FDC8-B49F-47ED-9C3D-EDD97E1650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15414" b="2"/>
          <a:stretch/>
        </p:blipFill>
        <p:spPr>
          <a:xfrm>
            <a:off x="7016514" y="-1"/>
            <a:ext cx="2121911" cy="2183054"/>
          </a:xfrm>
          <a:prstGeom prst="rect">
            <a:avLst/>
          </a:prstGeom>
        </p:spPr>
      </p:pic>
      <p:pic>
        <p:nvPicPr>
          <p:cNvPr id="25606" name="Picture 8">
            <a:extLst>
              <a:ext uri="{FF2B5EF4-FFF2-40B4-BE49-F238E27FC236}">
                <a16:creationId xmlns:a16="http://schemas.microsoft.com/office/drawing/2014/main" id="{88A98C65-97B8-4CDF-AF6C-8DCF71939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r="24561" b="3"/>
          <a:stretch/>
        </p:blipFill>
        <p:spPr bwMode="auto">
          <a:xfrm>
            <a:off x="7016514" y="2274491"/>
            <a:ext cx="2119122" cy="22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UAM_3_Planes">
            <a:extLst>
              <a:ext uri="{FF2B5EF4-FFF2-40B4-BE49-F238E27FC236}">
                <a16:creationId xmlns:a16="http://schemas.microsoft.com/office/drawing/2014/main" id="{B454F7B1-9213-40C6-9BEE-94D955547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r="8279" b="5"/>
          <a:stretch/>
        </p:blipFill>
        <p:spPr bwMode="auto">
          <a:xfrm>
            <a:off x="3490220" y="4616536"/>
            <a:ext cx="2121909" cy="22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uam_drone3">
            <a:extLst>
              <a:ext uri="{FF2B5EF4-FFF2-40B4-BE49-F238E27FC236}">
                <a16:creationId xmlns:a16="http://schemas.microsoft.com/office/drawing/2014/main" id="{4964C19A-DA39-47E5-8401-48304C574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0" r="1" b="24660"/>
          <a:stretch/>
        </p:blipFill>
        <p:spPr bwMode="auto">
          <a:xfrm>
            <a:off x="5677923" y="4607393"/>
            <a:ext cx="346050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C0C73-C27A-411F-AA16-19CA9D36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next phase- </a:t>
            </a:r>
            <a:r>
              <a:rPr lang="en-US" sz="3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Multirotors</a:t>
            </a:r>
            <a:endParaRPr lang="en-US" sz="3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ADFE1F-7078-4678-AF83-0961CC49B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78" y="492573"/>
            <a:ext cx="468993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EB23FBD-CCF8-4EBD-B965-537355908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3088" y="15875"/>
            <a:ext cx="8229600" cy="563563"/>
          </a:xfrm>
        </p:spPr>
        <p:txBody>
          <a:bodyPr/>
          <a:lstStyle/>
          <a:p>
            <a:r>
              <a:rPr lang="en-US" altLang="en-US" sz="2400"/>
              <a:t>Recent advancements-  Hybrid technology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5F4FE0FC-C6DA-4DC5-BCAA-287F9FE912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8" name="Picture 4" descr="A fighter jet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F3124C16-C128-4AC8-A49B-77A99402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6763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0376B87-FE8C-45FC-B61B-8A67C031FA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11033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Video of UAV Mag Survey:</a:t>
            </a:r>
            <a:br>
              <a:rPr lang="en-US" altLang="en-US" dirty="0"/>
            </a:br>
            <a:r>
              <a:rPr lang="en-US" altLang="en-US" dirty="0"/>
              <a:t>Lotta Tasmania  </a:t>
            </a:r>
            <a:r>
              <a:rPr lang="en-US" altLang="en-US" sz="2000" dirty="0"/>
              <a:t>5 min</a:t>
            </a:r>
            <a:endParaRPr lang="en-US" altLang="en-US" dirty="0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CAC40B57-C2C2-49CC-923A-C926E262B8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00" y="3087688"/>
            <a:ext cx="6477000" cy="3048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LIDAR Data supplied</a:t>
            </a:r>
          </a:p>
          <a:p>
            <a:pPr eaLnBrk="1" hangingPunct="1"/>
            <a:r>
              <a:rPr lang="en-US" altLang="en-US" sz="2800" dirty="0"/>
              <a:t>Heavily forested</a:t>
            </a:r>
          </a:p>
          <a:p>
            <a:pPr eaLnBrk="1" hangingPunct="1"/>
            <a:r>
              <a:rPr lang="en-US" altLang="en-US" sz="2800" dirty="0"/>
              <a:t>Relay drone used for communications</a:t>
            </a:r>
          </a:p>
          <a:p>
            <a:pPr eaLnBrk="1" hangingPunct="1"/>
            <a:r>
              <a:rPr lang="en-US" altLang="en-US" sz="2800" dirty="0"/>
              <a:t>Towed Mag bird.</a:t>
            </a:r>
            <a:endParaRPr lang="en-US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DBB15D30-DA74-4245-B74E-1F30BFB7C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/>
              <a:t>Development of UAV magnetic survey systems: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BE27-EC3B-47A5-8032-52B99D9F5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           UAV Hardware Development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	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E32BEB04-96FF-479F-8938-652913EF6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i="1"/>
              <a:t>UAV Electronics: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D0E261D4-11D4-4DD4-B7D0-F76C69853CE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600200"/>
            <a:ext cx="3505200" cy="4525963"/>
          </a:xfrm>
        </p:spPr>
        <p:txBody>
          <a:bodyPr/>
          <a:lstStyle/>
          <a:p>
            <a:pPr eaLnBrk="1" hangingPunct="1"/>
            <a:r>
              <a:rPr lang="en-US" altLang="en-US" sz="2000" i="1" dirty="0"/>
              <a:t>Full Autopilot:  </a:t>
            </a:r>
            <a:r>
              <a:rPr lang="en-US" altLang="en-US" sz="2000" i="1" dirty="0" err="1"/>
              <a:t>Pixhawk</a:t>
            </a:r>
            <a:endParaRPr lang="en-US" altLang="en-US" sz="2000" i="1" dirty="0"/>
          </a:p>
          <a:p>
            <a:pPr eaLnBrk="1" hangingPunct="1"/>
            <a:r>
              <a:rPr lang="en-US" altLang="en-US" sz="2000" i="1" dirty="0"/>
              <a:t>Magnetic fluxgate sensor</a:t>
            </a:r>
          </a:p>
          <a:p>
            <a:pPr eaLnBrk="1" hangingPunct="1"/>
            <a:r>
              <a:rPr lang="en-US" altLang="en-US" sz="2000" i="1" dirty="0"/>
              <a:t>Data Acquisition System</a:t>
            </a:r>
          </a:p>
          <a:p>
            <a:pPr eaLnBrk="1" hangingPunct="1"/>
            <a:r>
              <a:rPr lang="en-US" altLang="en-US" sz="2000" i="1" dirty="0"/>
              <a:t>LIDAR </a:t>
            </a:r>
          </a:p>
          <a:p>
            <a:pPr eaLnBrk="1" hangingPunct="1"/>
            <a:endParaRPr lang="en-US" altLang="en-US" sz="2000" i="1" dirty="0"/>
          </a:p>
          <a:p>
            <a:pPr eaLnBrk="1" hangingPunct="1"/>
            <a:r>
              <a:rPr lang="en-US" altLang="en-US" sz="2000" i="1" dirty="0"/>
              <a:t>Data telemetry to base</a:t>
            </a:r>
          </a:p>
          <a:p>
            <a:pPr eaLnBrk="1" hangingPunct="1"/>
            <a:r>
              <a:rPr lang="en-US" altLang="en-US" sz="2000" i="1" dirty="0"/>
              <a:t>Autopilot datalink to base</a:t>
            </a:r>
          </a:p>
          <a:p>
            <a:pPr eaLnBrk="1" hangingPunct="1"/>
            <a:endParaRPr lang="en-US" altLang="en-US" sz="2000" i="1" dirty="0"/>
          </a:p>
          <a:p>
            <a:pPr eaLnBrk="1" hangingPunct="1"/>
            <a:r>
              <a:rPr lang="en-US" altLang="en-US" sz="2000" i="1" dirty="0"/>
              <a:t>Full data logging to USB</a:t>
            </a:r>
          </a:p>
        </p:txBody>
      </p:sp>
      <p:sp>
        <p:nvSpPr>
          <p:cNvPr id="30724" name="Rectangle 7">
            <a:extLst>
              <a:ext uri="{FF2B5EF4-FFF2-40B4-BE49-F238E27FC236}">
                <a16:creationId xmlns:a16="http://schemas.microsoft.com/office/drawing/2014/main" id="{CA0EE3BD-6541-47FA-B94A-422D8CCA5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/>
          </a:p>
        </p:txBody>
      </p:sp>
      <p:sp>
        <p:nvSpPr>
          <p:cNvPr id="30725" name="Rectangle 11">
            <a:extLst>
              <a:ext uri="{FF2B5EF4-FFF2-40B4-BE49-F238E27FC236}">
                <a16:creationId xmlns:a16="http://schemas.microsoft.com/office/drawing/2014/main" id="{E9E18099-BA2E-40A2-B742-7E409D5542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30726" name="Picture 13" descr="DAQ_photo">
            <a:extLst>
              <a:ext uri="{FF2B5EF4-FFF2-40B4-BE49-F238E27FC236}">
                <a16:creationId xmlns:a16="http://schemas.microsoft.com/office/drawing/2014/main" id="{CC787CCB-813F-448D-BD72-90CAEF4F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1192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04F5-1279-4DF5-9913-332252E2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Custom DAQ System:</a:t>
            </a:r>
          </a:p>
        </p:txBody>
      </p:sp>
      <p:pic>
        <p:nvPicPr>
          <p:cNvPr id="5" name="Content Placeholder 4" descr="A person sitting at a desk&#10;&#10;Description automatically generated">
            <a:extLst>
              <a:ext uri="{FF2B5EF4-FFF2-40B4-BE49-F238E27FC236}">
                <a16:creationId xmlns:a16="http://schemas.microsoft.com/office/drawing/2014/main" id="{F9E748DA-2A95-4944-90B3-F8546DEE1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295400"/>
            <a:ext cx="3111501" cy="2333626"/>
          </a:xfrm>
        </p:spPr>
      </p:pic>
      <p:pic>
        <p:nvPicPr>
          <p:cNvPr id="7" name="Picture 6" descr="A picture containing person, indoor, holding, sitting&#10;&#10;Description automatically generated">
            <a:extLst>
              <a:ext uri="{FF2B5EF4-FFF2-40B4-BE49-F238E27FC236}">
                <a16:creationId xmlns:a16="http://schemas.microsoft.com/office/drawing/2014/main" id="{F6B70A3D-A398-42BA-95F1-C0EC022DB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9" y="1310640"/>
            <a:ext cx="3111501" cy="2333626"/>
          </a:xfrm>
          <a:prstGeom prst="rect">
            <a:avLst/>
          </a:prstGeom>
        </p:spPr>
      </p:pic>
      <p:pic>
        <p:nvPicPr>
          <p:cNvPr id="11" name="Picture 10" descr="A picture containing table, indoor, computer, laptop&#10;&#10;Description automatically generated">
            <a:extLst>
              <a:ext uri="{FF2B5EF4-FFF2-40B4-BE49-F238E27FC236}">
                <a16:creationId xmlns:a16="http://schemas.microsoft.com/office/drawing/2014/main" id="{B8380D1B-F0AD-4F62-AD83-83FA7060F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86200"/>
            <a:ext cx="1828800" cy="243839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B60F35-DE77-45E5-B379-3926FDD3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33" y="3886200"/>
            <a:ext cx="4487032" cy="25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4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3697A716-CEB2-44D1-94DC-6A8C84D4E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Want to measure:</a:t>
            </a:r>
            <a:br>
              <a:rPr lang="en-US" alt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Magnetic signature from Geological formations: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863D5-E1C4-47EF-9B60-5BE0F519ED03}"/>
              </a:ext>
            </a:extLst>
          </p:cNvPr>
          <p:cNvSpPr txBox="1"/>
          <p:nvPr/>
        </p:nvSpPr>
        <p:spPr>
          <a:xfrm>
            <a:off x="482601" y="2638043"/>
            <a:ext cx="2522980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 the distortion in the earths Magnetic field.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Aid interpretation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Map Structures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Detect anomalies</a:t>
            </a:r>
          </a:p>
          <a:p>
            <a:pPr marL="28575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Must fly a grid pattern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 attenuation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Terrain follow</a:t>
            </a:r>
          </a:p>
        </p:txBody>
      </p:sp>
      <p:pic>
        <p:nvPicPr>
          <p:cNvPr id="4099" name="Picture 2" descr="Image result for magnetic airborne surveying">
            <a:extLst>
              <a:ext uri="{FF2B5EF4-FFF2-40B4-BE49-F238E27FC236}">
                <a16:creationId xmlns:a16="http://schemas.microsoft.com/office/drawing/2014/main" id="{ECBFDC9C-4BF3-485C-9F80-1A8B301097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22" y="932032"/>
            <a:ext cx="4688077" cy="48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3B0CEDA-9B6D-4535-869A-153CCA48C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i="1"/>
              <a:t>DATA ACQ SYSTEM: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4DB8C01-03FC-418D-B049-52416CB45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001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i="1"/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Sample rate			50Hz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Sample interval		0.4 meters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Sensor 			3 Axis  high sensitivity Fluxgate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DAQ				24 Bit synchronous ADC 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Magnetic Noise		Sensor  +/-  0.15 nT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Mag Compensation		Post processed.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LIDAR			120m Range , accuracy 5cm.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RTK GPS (option) 		RTK system  accuracy 10cm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Standard GPS			Ublox M8N 12 Ch   Accuracy 2m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DATA  MONOTORING 	Real time data QC at base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/>
          </a:p>
          <a:p>
            <a:pPr eaLnBrk="1" hangingPunct="1">
              <a:lnSpc>
                <a:spcPct val="80000"/>
              </a:lnSpc>
            </a:pPr>
            <a:endParaRPr lang="en-US" altLang="en-US" sz="1400"/>
          </a:p>
          <a:p>
            <a:pPr eaLnBrk="1" hangingPunct="1">
              <a:lnSpc>
                <a:spcPct val="80000"/>
              </a:lnSpc>
            </a:pPr>
            <a:r>
              <a:rPr lang="en-US" altLang="en-US" sz="1400"/>
              <a:t>Specifications @ May2016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A6FAACC-32F1-4B63-8469-487BCBA41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i="1"/>
              <a:t>SYSTEM REMOTE DATA QC: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256A29C-AFE4-44A2-970D-DD2A98B9DD0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600200"/>
            <a:ext cx="3505200" cy="4525963"/>
          </a:xfrm>
        </p:spPr>
        <p:txBody>
          <a:bodyPr/>
          <a:lstStyle/>
          <a:p>
            <a:pPr eaLnBrk="1" hangingPunct="1"/>
            <a:r>
              <a:rPr lang="en-US" altLang="en-US" sz="2000" i="1"/>
              <a:t>Data Telemetry to ground:</a:t>
            </a:r>
          </a:p>
          <a:p>
            <a:pPr eaLnBrk="1" hangingPunct="1"/>
            <a:endParaRPr lang="en-US" altLang="en-US" sz="2000" i="1"/>
          </a:p>
          <a:p>
            <a:pPr eaLnBrk="1" hangingPunct="1"/>
            <a:r>
              <a:rPr lang="en-US" altLang="en-US" sz="2000" i="1"/>
              <a:t>Magnetic data</a:t>
            </a:r>
          </a:p>
          <a:p>
            <a:pPr eaLnBrk="1" hangingPunct="1"/>
            <a:r>
              <a:rPr lang="en-US" altLang="en-US" sz="2000" i="1"/>
              <a:t>GPS Location</a:t>
            </a:r>
          </a:p>
          <a:p>
            <a:pPr eaLnBrk="1" hangingPunct="1"/>
            <a:r>
              <a:rPr lang="en-US" altLang="en-US" sz="2000" i="1"/>
              <a:t>Number of Satellites</a:t>
            </a:r>
          </a:p>
          <a:p>
            <a:pPr eaLnBrk="1" hangingPunct="1"/>
            <a:r>
              <a:rPr lang="en-US" altLang="en-US" sz="2000" i="1"/>
              <a:t>Lidar Height</a:t>
            </a:r>
          </a:p>
          <a:p>
            <a:pPr eaLnBrk="1" hangingPunct="1"/>
            <a:r>
              <a:rPr lang="en-US" altLang="en-US" sz="2000" i="1"/>
              <a:t>Battery Voltages </a:t>
            </a:r>
          </a:p>
          <a:p>
            <a:pPr eaLnBrk="1" hangingPunct="1"/>
            <a:r>
              <a:rPr lang="en-US" altLang="en-US" sz="2000" i="1"/>
              <a:t>Engine Temperature</a:t>
            </a:r>
          </a:p>
          <a:p>
            <a:pPr eaLnBrk="1" hangingPunct="1"/>
            <a:r>
              <a:rPr lang="en-US" altLang="en-US" sz="2000" i="1"/>
              <a:t>Electronics Temperature</a:t>
            </a:r>
          </a:p>
          <a:p>
            <a:pPr eaLnBrk="1" hangingPunct="1"/>
            <a:r>
              <a:rPr lang="en-US" altLang="en-US" sz="2000" i="1"/>
              <a:t>Logging Status</a:t>
            </a:r>
          </a:p>
          <a:p>
            <a:pPr eaLnBrk="1" hangingPunct="1"/>
            <a:endParaRPr lang="en-US" altLang="en-US" sz="2000" i="1"/>
          </a:p>
          <a:p>
            <a:pPr eaLnBrk="1" hangingPunct="1"/>
            <a:endParaRPr lang="en-US" altLang="en-US" sz="2000" i="1"/>
          </a:p>
          <a:p>
            <a:pPr eaLnBrk="1" hangingPunct="1">
              <a:buFontTx/>
              <a:buNone/>
            </a:pPr>
            <a:endParaRPr lang="en-US" altLang="en-US" sz="2000" i="1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3903BB39-04EB-47EF-8AEF-7D2455EBE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78C52E75-78E7-43DF-987D-A1880B99FEC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32774" name="Picture 8" descr="screen_remote_qc_Crop">
            <a:extLst>
              <a:ext uri="{FF2B5EF4-FFF2-40B4-BE49-F238E27FC236}">
                <a16:creationId xmlns:a16="http://schemas.microsoft.com/office/drawing/2014/main" id="{E9C4D3AD-8242-41C1-A69A-FE0789F8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51816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C6A8F40-E794-41BD-A61D-29F225995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11033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Video of UAV Mag Survey:</a:t>
            </a:r>
            <a:br>
              <a:rPr lang="en-US" altLang="en-US" dirty="0"/>
            </a:br>
            <a:r>
              <a:rPr lang="en-US" altLang="en-US" dirty="0"/>
              <a:t>Karratha  </a:t>
            </a:r>
            <a:r>
              <a:rPr lang="en-US" altLang="en-US" sz="2000" dirty="0"/>
              <a:t>4 min</a:t>
            </a:r>
            <a:endParaRPr lang="en-US" altLang="en-US" dirty="0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36B9588E-EAC1-44E3-B26F-B5751D602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8229600" cy="3048000"/>
          </a:xfrm>
        </p:spPr>
        <p:txBody>
          <a:bodyPr/>
          <a:lstStyle/>
          <a:p>
            <a:pPr eaLnBrk="1" hangingPunct="1"/>
            <a:r>
              <a:rPr lang="en-US" altLang="en-US"/>
              <a:t>700 km</a:t>
            </a:r>
          </a:p>
          <a:p>
            <a:pPr eaLnBrk="1" hangingPunct="1"/>
            <a:r>
              <a:rPr lang="en-US" altLang="en-US"/>
              <a:t>Stage1  photogrammetry</a:t>
            </a:r>
          </a:p>
          <a:p>
            <a:pPr eaLnBrk="1" hangingPunct="1"/>
            <a:r>
              <a:rPr lang="en-US" altLang="en-US"/>
              <a:t>Stage2  UAV Mag survey.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8A58D852-C621-4185-8F7E-CC1791732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/>
              <a:t>Development of UAV magnetic survey systems:</a:t>
            </a:r>
            <a:br>
              <a:rPr lang="en-US" altLang="en-US" sz="2800"/>
            </a:br>
            <a:endParaRPr lang="en-US" alt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807C6-1956-4F5E-8B08-A0A1EA7F8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       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           UAV Hardware Development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			Magnetometers.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C63429E-861E-4CF1-8F12-F325FBC2A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Development of UAV magnetic survey systems:</a:t>
            </a:r>
            <a:br>
              <a:rPr lang="en-US" altLang="en-US" sz="2800"/>
            </a:br>
            <a:br>
              <a:rPr lang="en-US" altLang="en-US" sz="2800"/>
            </a:br>
            <a:r>
              <a:rPr lang="en-US" altLang="en-US" sz="2800"/>
              <a:t>Magnetometer Selection:</a:t>
            </a:r>
          </a:p>
        </p:txBody>
      </p:sp>
      <p:pic>
        <p:nvPicPr>
          <p:cNvPr id="35843" name="Content Placeholder 3">
            <a:extLst>
              <a:ext uri="{FF2B5EF4-FFF2-40B4-BE49-F238E27FC236}">
                <a16:creationId xmlns:a16="http://schemas.microsoft.com/office/drawing/2014/main" id="{42AB21BC-1223-4100-AFB2-FD915BD928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6913"/>
            <a:ext cx="8229600" cy="379253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7D5E3637-42CD-48CD-839D-3D1F31D8E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Development of UAV magnetic survey systems:</a:t>
            </a:r>
            <a:br>
              <a:rPr lang="en-US" altLang="en-US" sz="2400"/>
            </a:br>
            <a:br>
              <a:rPr lang="en-US" altLang="en-US" sz="2400"/>
            </a:br>
            <a:r>
              <a:rPr lang="en-US" altLang="en-US" sz="2400"/>
              <a:t>Magnetic Sensor Comparison:</a:t>
            </a:r>
          </a:p>
        </p:txBody>
      </p:sp>
      <p:pic>
        <p:nvPicPr>
          <p:cNvPr id="3789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6661CF-1446-4F9E-9636-A7C2DFC545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31975"/>
            <a:ext cx="8229600" cy="406241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26CD0F27-D9F8-4BB8-BEFF-5115C8B77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Development of UAV magnetic survey systems: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3697E088-8183-4FC4-A1B6-874AFAB465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MFAM  Sensor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Fluxgate sensor</a:t>
            </a:r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BADC003D-9EFF-4BBB-BDE8-D19E5119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42624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Image result for fluxgate sensor">
            <a:extLst>
              <a:ext uri="{FF2B5EF4-FFF2-40B4-BE49-F238E27FC236}">
                <a16:creationId xmlns:a16="http://schemas.microsoft.com/office/drawing/2014/main" id="{AA3AE644-393F-4F1E-B075-A3F21928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3517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B2C1A8E4-DC1F-4958-9253-0D08A4E73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Development of UAV magnetic survey systems: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2100-CEDD-47A2-92F2-BA59A767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752600"/>
            <a:ext cx="5867400" cy="4876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AU" sz="2800" b="1" dirty="0"/>
              <a:t>Magnetic Noise:</a:t>
            </a:r>
            <a:endParaRPr lang="en-US" sz="2800" b="1" dirty="0"/>
          </a:p>
          <a:p>
            <a:pPr marL="0" indent="0" eaLnBrk="1" hangingPunct="1">
              <a:buFontTx/>
              <a:buNone/>
              <a:defRPr/>
            </a:pPr>
            <a:r>
              <a:rPr lang="en-US" sz="1200" dirty="0"/>
              <a:t>The survey data is the final product, and good data quality is essential.    UAV Magnetic data quality is affected by the following sources:</a:t>
            </a:r>
          </a:p>
          <a:p>
            <a:pPr marL="0" indent="0" eaLnBrk="1" hangingPunct="1">
              <a:buFontTx/>
              <a:buNone/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dirty="0"/>
              <a:t>Sensor internal noise</a:t>
            </a:r>
          </a:p>
          <a:p>
            <a:pPr eaLnBrk="1" hangingPunct="1">
              <a:defRPr/>
            </a:pPr>
            <a:r>
              <a:rPr lang="en-US" sz="1200" dirty="0"/>
              <a:t>Data Acquisition noise</a:t>
            </a:r>
          </a:p>
          <a:p>
            <a:pPr eaLnBrk="1" hangingPunct="1">
              <a:defRPr/>
            </a:pPr>
            <a:r>
              <a:rPr lang="en-US" sz="1200" dirty="0"/>
              <a:t>EMI interference</a:t>
            </a:r>
          </a:p>
          <a:p>
            <a:pPr eaLnBrk="1" hangingPunct="1">
              <a:defRPr/>
            </a:pPr>
            <a:r>
              <a:rPr lang="en-US" sz="1200" dirty="0"/>
              <a:t>Permanent magnetic interference</a:t>
            </a:r>
          </a:p>
          <a:p>
            <a:pPr eaLnBrk="1" hangingPunct="1">
              <a:defRPr/>
            </a:pPr>
            <a:r>
              <a:rPr lang="en-US" sz="1200" dirty="0"/>
              <a:t>Induced magnetic interference</a:t>
            </a:r>
          </a:p>
          <a:p>
            <a:pPr eaLnBrk="1" hangingPunct="1">
              <a:defRPr/>
            </a:pPr>
            <a:r>
              <a:rPr lang="en-US" sz="1200" dirty="0"/>
              <a:t>Eddie current magnetic interference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1200" dirty="0"/>
              <a:t> 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1200" dirty="0"/>
              <a:t>These noise sources are derived from:</a:t>
            </a:r>
          </a:p>
          <a:p>
            <a:pPr eaLnBrk="1" hangingPunct="1">
              <a:defRPr/>
            </a:pPr>
            <a:r>
              <a:rPr lang="en-US" sz="1200" dirty="0"/>
              <a:t>Sensor and recording system.</a:t>
            </a:r>
          </a:p>
          <a:p>
            <a:pPr eaLnBrk="1" hangingPunct="1">
              <a:defRPr/>
            </a:pPr>
            <a:r>
              <a:rPr lang="en-US" sz="1200" dirty="0"/>
              <a:t>Engine</a:t>
            </a:r>
          </a:p>
          <a:p>
            <a:pPr eaLnBrk="1" hangingPunct="1">
              <a:defRPr/>
            </a:pPr>
            <a:r>
              <a:rPr lang="en-US" sz="1200" dirty="0"/>
              <a:t>Servos</a:t>
            </a:r>
          </a:p>
          <a:p>
            <a:pPr eaLnBrk="1" hangingPunct="1">
              <a:defRPr/>
            </a:pPr>
            <a:r>
              <a:rPr lang="en-US" sz="1200" dirty="0"/>
              <a:t>Aircraft movement</a:t>
            </a:r>
          </a:p>
          <a:p>
            <a:pPr eaLnBrk="1" hangingPunct="1">
              <a:defRPr/>
            </a:pPr>
            <a:r>
              <a:rPr lang="en-US" sz="1200" dirty="0"/>
              <a:t>Sensor movement</a:t>
            </a:r>
          </a:p>
          <a:p>
            <a:pPr eaLnBrk="1" hangingPunct="1">
              <a:defRPr/>
            </a:pPr>
            <a:r>
              <a:rPr lang="en-US" sz="1200" dirty="0"/>
              <a:t>Conductive materials</a:t>
            </a:r>
          </a:p>
          <a:p>
            <a:pPr eaLnBrk="1" hangingPunct="1">
              <a:defRPr/>
            </a:pPr>
            <a:r>
              <a:rPr lang="en-US" sz="1200" dirty="0"/>
              <a:t>Radio/ video transmitters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7731FE43-426D-4952-AB68-FDBD8F721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Magnetic compensation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3FCC36C5-60DC-480E-91ED-E9447423A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165225"/>
            <a:ext cx="8229600" cy="4525963"/>
          </a:xfrm>
        </p:spPr>
        <p:txBody>
          <a:bodyPr/>
          <a:lstStyle/>
          <a:p>
            <a:r>
              <a:rPr lang="en-US" altLang="en-US" sz="1600" dirty="0"/>
              <a:t>Must remove effects of movement </a:t>
            </a:r>
          </a:p>
          <a:p>
            <a:r>
              <a:rPr lang="en-US" altLang="en-US" sz="1600" dirty="0"/>
              <a:t>Interference of aircraft and other sources.</a:t>
            </a:r>
          </a:p>
        </p:txBody>
      </p:sp>
      <p:sp>
        <p:nvSpPr>
          <p:cNvPr id="40965" name="TextBox 5">
            <a:extLst>
              <a:ext uri="{FF2B5EF4-FFF2-40B4-BE49-F238E27FC236}">
                <a16:creationId xmlns:a16="http://schemas.microsoft.com/office/drawing/2014/main" id="{18A3B352-A650-4EAA-952E-4D74A3B9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6018213"/>
            <a:ext cx="533524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--Fluxgate responses due to Roll, Pitch Yaw of sensor.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A4FDE-B9D1-4BEB-BCD7-534F5178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833171"/>
            <a:ext cx="7810500" cy="413439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7731FE43-426D-4952-AB68-FDBD8F721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Magnetic compensation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3FCC36C5-60DC-480E-91ED-E9447423A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165225"/>
            <a:ext cx="8229600" cy="4525963"/>
          </a:xfrm>
        </p:spPr>
        <p:txBody>
          <a:bodyPr/>
          <a:lstStyle/>
          <a:p>
            <a:r>
              <a:rPr lang="en-US" altLang="en-US" sz="1600" dirty="0"/>
              <a:t>Must remove effects of movement </a:t>
            </a:r>
          </a:p>
        </p:txBody>
      </p:sp>
      <p:sp>
        <p:nvSpPr>
          <p:cNvPr id="40965" name="TextBox 5">
            <a:extLst>
              <a:ext uri="{FF2B5EF4-FFF2-40B4-BE49-F238E27FC236}">
                <a16:creationId xmlns:a16="http://schemas.microsoft.com/office/drawing/2014/main" id="{18A3B352-A650-4EAA-952E-4D74A3B9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6018213"/>
            <a:ext cx="26821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-Profiles of maneuver noise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D4879-1C7D-4E3E-BC29-84E2D07C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61197"/>
            <a:ext cx="8522812" cy="43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4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7785BB6-18C3-4188-BEE2-1D1B10B0C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Data Acquisition :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6B27D1E1-5776-4AC8-8900-485DB3BB91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527175"/>
            <a:ext cx="8229600" cy="1066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/>
              <a:t>Collect 2D data: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/>
              <a:t>		- Fly a grid pattern 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/>
              <a:t>		- closer line spacing=better resolution</a:t>
            </a:r>
          </a:p>
        </p:txBody>
      </p:sp>
      <p:sp>
        <p:nvSpPr>
          <p:cNvPr id="5124" name="Text Placeholder 3">
            <a:extLst>
              <a:ext uri="{FF2B5EF4-FFF2-40B4-BE49-F238E27FC236}">
                <a16:creationId xmlns:a16="http://schemas.microsoft.com/office/drawing/2014/main" id="{BE68D29F-9A5B-40E3-B511-D048F88CE99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135313"/>
            <a:ext cx="8229600" cy="21875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/>
              <a:t>Signal attenuation: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/>
              <a:t>		-  Close to the magnetic source.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/>
              <a:t>		-  Terrain follow</a:t>
            </a:r>
          </a:p>
          <a:p>
            <a:pPr marL="0" indent="0" eaLnBrk="1" hangingPunct="1">
              <a:buFontTx/>
              <a:buNone/>
            </a:pP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7731FE43-426D-4952-AB68-FDBD8F721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Magnetic compensation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3FCC36C5-60DC-480E-91ED-E9447423A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16522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altLang="en-US" sz="1600" dirty="0"/>
          </a:p>
        </p:txBody>
      </p:sp>
      <p:pic>
        <p:nvPicPr>
          <p:cNvPr id="40964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4685FB2-DD13-43E4-A0FB-91CDEAF9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165224"/>
            <a:ext cx="832818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>
            <a:extLst>
              <a:ext uri="{FF2B5EF4-FFF2-40B4-BE49-F238E27FC236}">
                <a16:creationId xmlns:a16="http://schemas.microsoft.com/office/drawing/2014/main" id="{18A3B352-A650-4EAA-952E-4D74A3B9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6018213"/>
            <a:ext cx="46831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600">
                <a:latin typeface="Arial" panose="020B0604020202020204" pitchFamily="34" charset="0"/>
              </a:rPr>
              <a:t>-Post processed Magnetic compensation.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>
                <a:latin typeface="Arial" panose="020B0604020202020204" pitchFamily="34" charset="0"/>
              </a:rPr>
              <a:t>-Typical residual noise &lt; 0.4 nT per maneuver.     </a:t>
            </a:r>
          </a:p>
        </p:txBody>
      </p:sp>
    </p:spTree>
    <p:extLst>
      <p:ext uri="{BB962C8B-B14F-4D97-AF65-F5344CB8AC3E}">
        <p14:creationId xmlns:p14="http://schemas.microsoft.com/office/powerpoint/2010/main" val="3030155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43DA5B6-273E-4DFD-A28D-D62E90843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i="1"/>
              <a:t>Mag Compensation profile</a:t>
            </a:r>
          </a:p>
        </p:txBody>
      </p:sp>
      <p:sp>
        <p:nvSpPr>
          <p:cNvPr id="41987" name="Rectangle 8">
            <a:extLst>
              <a:ext uri="{FF2B5EF4-FFF2-40B4-BE49-F238E27FC236}">
                <a16:creationId xmlns:a16="http://schemas.microsoft.com/office/drawing/2014/main" id="{9950D0BA-C669-4FAB-82F0-E79DCFC9B50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5181600"/>
            <a:ext cx="6629400" cy="1120775"/>
          </a:xfrm>
        </p:spPr>
        <p:txBody>
          <a:bodyPr/>
          <a:lstStyle/>
          <a:p>
            <a:pPr eaLnBrk="1" hangingPunct="1"/>
            <a:r>
              <a:rPr lang="en-US" altLang="en-US" sz="1800"/>
              <a:t>Example Magnetic profile over irrigation pivot at 15m AGL</a:t>
            </a:r>
          </a:p>
          <a:p>
            <a:pPr eaLnBrk="1" hangingPunct="1"/>
            <a:r>
              <a:rPr lang="en-US" altLang="en-US" sz="1800"/>
              <a:t>Raw Mag vs Compensated Mag profile.</a:t>
            </a:r>
          </a:p>
          <a:p>
            <a:pPr eaLnBrk="1" hangingPunct="1"/>
            <a:r>
              <a:rPr lang="en-US" altLang="en-US" sz="1800"/>
              <a:t>4</a:t>
            </a:r>
            <a:r>
              <a:rPr lang="en-US" altLang="en-US" sz="1800" baseline="30000"/>
              <a:t>th</a:t>
            </a:r>
            <a:r>
              <a:rPr lang="en-US" altLang="en-US" sz="1800"/>
              <a:t> Diff Noise online &lt; +/- 0.2 nT</a:t>
            </a:r>
          </a:p>
          <a:p>
            <a:pPr eaLnBrk="1" hangingPunct="1"/>
            <a:endParaRPr lang="en-US" altLang="en-US" sz="1800"/>
          </a:p>
        </p:txBody>
      </p:sp>
      <p:pic>
        <p:nvPicPr>
          <p:cNvPr id="41988" name="Picture 9" descr="Profile_Over_Pivot">
            <a:extLst>
              <a:ext uri="{FF2B5EF4-FFF2-40B4-BE49-F238E27FC236}">
                <a16:creationId xmlns:a16="http://schemas.microsoft.com/office/drawing/2014/main" id="{AA48C83B-6E27-417F-9B39-D9A775976E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143000"/>
            <a:ext cx="7848600" cy="383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C4F16CB-4565-4CC7-9EE0-50354C725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i="1"/>
              <a:t>Magnetic data Power Spectrum:</a:t>
            </a:r>
          </a:p>
        </p:txBody>
      </p:sp>
      <p:sp>
        <p:nvSpPr>
          <p:cNvPr id="43011" name="Rectangle 5">
            <a:extLst>
              <a:ext uri="{FF2B5EF4-FFF2-40B4-BE49-F238E27FC236}">
                <a16:creationId xmlns:a16="http://schemas.microsoft.com/office/drawing/2014/main" id="{CF9DE8DA-8525-4DAA-9451-F23BB12A8CF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715000"/>
            <a:ext cx="8229600" cy="739775"/>
          </a:xfrm>
        </p:spPr>
        <p:txBody>
          <a:bodyPr/>
          <a:lstStyle/>
          <a:p>
            <a:pPr eaLnBrk="1" hangingPunct="1"/>
            <a:r>
              <a:rPr lang="en-US" altLang="en-US" sz="1600"/>
              <a:t>Power spectrum of Magnetic data shows no Harmonics or interference effects from UAV electronics.</a:t>
            </a:r>
          </a:p>
        </p:txBody>
      </p:sp>
      <p:pic>
        <p:nvPicPr>
          <p:cNvPr id="43012" name="Picture 6" descr="19OCT_raw_VecTF_Power_Spec">
            <a:extLst>
              <a:ext uri="{FF2B5EF4-FFF2-40B4-BE49-F238E27FC236}">
                <a16:creationId xmlns:a16="http://schemas.microsoft.com/office/drawing/2014/main" id="{83F83357-37D5-46A7-94EE-5EA3CA2C3A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95400"/>
            <a:ext cx="7848600" cy="420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C6A8F40-E794-41BD-A61D-29F225995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11033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Video of UAV Quarry Survey  </a:t>
            </a:r>
            <a:r>
              <a:rPr lang="en-US" altLang="en-US" sz="1400" dirty="0"/>
              <a:t>2 min</a:t>
            </a:r>
            <a:endParaRPr lang="en-US" altLang="en-US" dirty="0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36B9588E-EAC1-44E3-B26F-B5751D602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8229600" cy="3048000"/>
          </a:xfrm>
        </p:spPr>
        <p:txBody>
          <a:bodyPr/>
          <a:lstStyle/>
          <a:p>
            <a:pPr eaLnBrk="1" hangingPunct="1"/>
            <a:r>
              <a:rPr lang="en-US" altLang="en-US" dirty="0"/>
              <a:t>150 km    Rugged terrain</a:t>
            </a:r>
          </a:p>
          <a:p>
            <a:pPr eaLnBrk="1" hangingPunct="1"/>
            <a:r>
              <a:rPr lang="en-US" altLang="en-US" dirty="0"/>
              <a:t>Trying to define intrusive sections in Limestone</a:t>
            </a:r>
          </a:p>
          <a:p>
            <a:pPr eaLnBrk="1" hangingPunct="1"/>
            <a:r>
              <a:rPr lang="en-US" altLang="en-US" dirty="0"/>
              <a:t>Over a working Quarry</a:t>
            </a:r>
          </a:p>
        </p:txBody>
      </p:sp>
    </p:spTree>
    <p:extLst>
      <p:ext uri="{BB962C8B-B14F-4D97-AF65-F5344CB8AC3E}">
        <p14:creationId xmlns:p14="http://schemas.microsoft.com/office/powerpoint/2010/main" val="4077843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itle 1">
            <a:extLst>
              <a:ext uri="{FF2B5EF4-FFF2-40B4-BE49-F238E27FC236}">
                <a16:creationId xmlns:a16="http://schemas.microsoft.com/office/drawing/2014/main" id="{01327B3F-B0F1-474C-ADAC-C041AF5A6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UXO Detection - DAQ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9" name="Content Placeholder 4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97852DEB-6D3A-4EBB-9E64-FDFD615811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2891160"/>
            <a:ext cx="4091938" cy="3068953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6" descr="A picture containing oven, car, microwave, sitting&#10;&#10;Description automatically generated">
            <a:extLst>
              <a:ext uri="{FF2B5EF4-FFF2-40B4-BE49-F238E27FC236}">
                <a16:creationId xmlns:a16="http://schemas.microsoft.com/office/drawing/2014/main" id="{9744AE08-AC2C-4170-91ED-F90BCB9B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804" y="2998573"/>
            <a:ext cx="4091938" cy="28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7BB681EA-EB0B-4723-99CC-A6D001B7C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/>
              <a:t>Quad sensor on UAV </a:t>
            </a:r>
          </a:p>
        </p:txBody>
      </p:sp>
      <p:pic>
        <p:nvPicPr>
          <p:cNvPr id="46083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6B1CE57-3FC7-47D0-B738-71E6046B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57419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Content Placeholder 4" descr="A plane flying in a clear blue sky&#10;&#10;Description automatically generated">
            <a:extLst>
              <a:ext uri="{FF2B5EF4-FFF2-40B4-BE49-F238E27FC236}">
                <a16:creationId xmlns:a16="http://schemas.microsoft.com/office/drawing/2014/main" id="{045C03A2-0086-4286-AE44-827F4C254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70025"/>
            <a:ext cx="3854450" cy="50673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A793DC46-2322-4351-856B-732606597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4 sensor Walking UXO detection system</a:t>
            </a:r>
          </a:p>
        </p:txBody>
      </p:sp>
      <p:pic>
        <p:nvPicPr>
          <p:cNvPr id="47107" name="Content Placeholder 4" descr="A person in a green field&#10;&#10;Description automatically generated">
            <a:extLst>
              <a:ext uri="{FF2B5EF4-FFF2-40B4-BE49-F238E27FC236}">
                <a16:creationId xmlns:a16="http://schemas.microsoft.com/office/drawing/2014/main" id="{E1AEF8E5-731B-42A4-85F8-FB684CBF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406525"/>
            <a:ext cx="6294438" cy="471963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73A89779-D3A6-4703-9B6A-0B08C2257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6 sensor UXO towed cart</a:t>
            </a:r>
          </a:p>
        </p:txBody>
      </p:sp>
      <p:pic>
        <p:nvPicPr>
          <p:cNvPr id="48131" name="Content Placeholder 4" descr="A person in a green field&#10;&#10;Description automatically generated">
            <a:extLst>
              <a:ext uri="{FF2B5EF4-FFF2-40B4-BE49-F238E27FC236}">
                <a16:creationId xmlns:a16="http://schemas.microsoft.com/office/drawing/2014/main" id="{1C20C9FF-C6C0-4EB7-BFD9-02BBC6862E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250" y="1697038"/>
            <a:ext cx="6667500" cy="43307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A4EC-6F3D-4782-AFDD-151B307D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LAOS-     4 sensor UXO Boom -light weight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0BE9B7-2B41-4652-918A-46F0A1C5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BE663EC8-936F-4121-A660-4E3E258A2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7086600" cy="48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98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B3F4-F4CD-4F84-8874-D4B9B394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UXO Quad Boom coverage Map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8B587E-2EC6-47B5-9476-5BFB86DE6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40" y="1600200"/>
            <a:ext cx="7286920" cy="4525963"/>
          </a:xfrm>
        </p:spPr>
      </p:pic>
    </p:spTree>
    <p:extLst>
      <p:ext uri="{BB962C8B-B14F-4D97-AF65-F5344CB8AC3E}">
        <p14:creationId xmlns:p14="http://schemas.microsoft.com/office/powerpoint/2010/main" val="129008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928855A9-2561-4650-B49A-EC63689F3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Traditional Survey aircraft: </a:t>
            </a:r>
            <a:br>
              <a:rPr lang="en-US" alt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Helicopter Systems: </a:t>
            </a:r>
            <a:br>
              <a:rPr lang="en-US" alt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altLang="en-US" sz="19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Content Placeholder 4" descr="A helicopter flying in the air&#10;&#10;Description automatically generated">
            <a:extLst>
              <a:ext uri="{FF2B5EF4-FFF2-40B4-BE49-F238E27FC236}">
                <a16:creationId xmlns:a16="http://schemas.microsoft.com/office/drawing/2014/main" id="{AF0F74B7-3876-4A04-A7A6-6F9D09B344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3" y="2509911"/>
            <a:ext cx="5988969" cy="399763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6D4447D-BF3A-4628-858D-6298AD8B6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 Sensor results</a:t>
            </a:r>
          </a:p>
        </p:txBody>
      </p:sp>
      <p:pic>
        <p:nvPicPr>
          <p:cNvPr id="4915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7CF0DD-1887-4B0D-BE65-DC900738DC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6088" y="1600200"/>
            <a:ext cx="5711825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2" name="Title 1">
            <a:extLst>
              <a:ext uri="{FF2B5EF4-FFF2-40B4-BE49-F238E27FC236}">
                <a16:creationId xmlns:a16="http://schemas.microsoft.com/office/drawing/2014/main" id="{7BB681EA-EB0B-4723-99CC-A6D001B7C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676" y="914400"/>
            <a:ext cx="3075723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Quad sensor </a:t>
            </a:r>
            <a:br>
              <a:rPr lang="en-US" alt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UXO detector on UAV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4" name="Content Placeholder 4" descr="A plane flying in a clear blue sky&#10;&#10;Description automatically generated">
            <a:extLst>
              <a:ext uri="{FF2B5EF4-FFF2-40B4-BE49-F238E27FC236}">
                <a16:creationId xmlns:a16="http://schemas.microsoft.com/office/drawing/2014/main" id="{045C03A2-0086-4286-AE44-827F4C254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43" y="492573"/>
            <a:ext cx="446940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C6A8F40-E794-41BD-A61D-29F225995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11033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Video of UAV Coal Survey</a:t>
            </a:r>
            <a:r>
              <a:rPr lang="en-US" altLang="en-US" sz="1400" dirty="0"/>
              <a:t>2 min</a:t>
            </a:r>
            <a:endParaRPr lang="en-US" altLang="en-US" dirty="0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36B9588E-EAC1-44E3-B26F-B5751D602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8229600" cy="3048000"/>
          </a:xfrm>
        </p:spPr>
        <p:txBody>
          <a:bodyPr/>
          <a:lstStyle/>
          <a:p>
            <a:pPr eaLnBrk="1" hangingPunct="1"/>
            <a:r>
              <a:rPr lang="en-US" altLang="en-US" dirty="0"/>
              <a:t>1000 km    Flat terrain</a:t>
            </a:r>
          </a:p>
          <a:p>
            <a:pPr eaLnBrk="1" hangingPunct="1"/>
            <a:r>
              <a:rPr lang="en-US" altLang="en-US" dirty="0"/>
              <a:t>Trying to define intrusive Dykes</a:t>
            </a:r>
          </a:p>
          <a:p>
            <a:pPr eaLnBrk="1" hangingPunct="1"/>
            <a:r>
              <a:rPr lang="en-US" altLang="en-US" dirty="0"/>
              <a:t>Structures in coal.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1884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D64594-E827-4430-A6FE-BB9A061EC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54" y="0"/>
            <a:ext cx="4932982" cy="69740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F236E0-1B60-4007-BE4E-8EC951B6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-272054"/>
            <a:ext cx="8229600" cy="1143000"/>
          </a:xfrm>
        </p:spPr>
        <p:txBody>
          <a:bodyPr/>
          <a:lstStyle/>
          <a:p>
            <a:r>
              <a:rPr lang="en-US" sz="2800" dirty="0"/>
              <a:t>UAV Coal survey Mag Data :</a:t>
            </a:r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3554269-255E-46C5-BC72-0E284DB6C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33400"/>
            <a:ext cx="3688722" cy="62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06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2CC6D-279B-4ACE-8211-CFA61087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sz="2400" dirty="0"/>
              <a:t>UAV Coal Survey Data: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56E8556C-0E7E-43A3-B49C-02C422AA0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814"/>
            <a:ext cx="4560225" cy="3660371"/>
          </a:xfrm>
        </p:spPr>
      </p:pic>
      <p:pic>
        <p:nvPicPr>
          <p:cNvPr id="7" name="Picture 6" descr="A close up of a coral&#10;&#10;Description automatically generated">
            <a:extLst>
              <a:ext uri="{FF2B5EF4-FFF2-40B4-BE49-F238E27FC236}">
                <a16:creationId xmlns:a16="http://schemas.microsoft.com/office/drawing/2014/main" id="{CB041145-00B1-4DF7-9D40-E9B8E2A44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79" y="1695902"/>
            <a:ext cx="4881961" cy="3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64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81A6-943C-4E67-9326-5D4C0405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UAV Coal Survey data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E21D6D-1739-4F69-A628-3417DB8A0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492883"/>
            <a:ext cx="9144000" cy="4302482"/>
          </a:xfrm>
        </p:spPr>
      </p:pic>
    </p:spTree>
    <p:extLst>
      <p:ext uri="{BB962C8B-B14F-4D97-AF65-F5344CB8AC3E}">
        <p14:creationId xmlns:p14="http://schemas.microsoft.com/office/powerpoint/2010/main" val="1809125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2E7AA9BC-7205-4BDD-AD68-A61E7E57B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i="1"/>
              <a:t>THE END…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EC51EA4-0EF8-4ED4-867A-1D6E988CC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971800"/>
            <a:ext cx="7391400" cy="1524000"/>
          </a:xfrm>
        </p:spPr>
        <p:txBody>
          <a:bodyPr/>
          <a:lstStyle/>
          <a:p>
            <a:pPr eaLnBrk="1" hangingPunct="1"/>
            <a:r>
              <a:rPr lang="en-US" altLang="en-US" i="1"/>
              <a:t>But really just the beginning of a new phase of exciting technology.</a:t>
            </a:r>
          </a:p>
          <a:p>
            <a:pPr eaLnBrk="1" hangingPunct="1"/>
            <a:endParaRPr lang="en-US" altLang="en-US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5ACFD7A-9374-4E83-82FD-7F401DE82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4000" i="1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C2437A2-52F5-4DC3-9C4C-90FB9D300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971800"/>
            <a:ext cx="7391400" cy="1524000"/>
          </a:xfrm>
        </p:spPr>
        <p:txBody>
          <a:bodyPr/>
          <a:lstStyle/>
          <a:p>
            <a:pPr eaLnBrk="1" hangingPunct="1"/>
            <a:endParaRPr lang="en-US" altLang="en-US" i="1"/>
          </a:p>
        </p:txBody>
      </p:sp>
      <p:pic>
        <p:nvPicPr>
          <p:cNvPr id="51204" name="Picture 4" descr="Screen3">
            <a:extLst>
              <a:ext uri="{FF2B5EF4-FFF2-40B4-BE49-F238E27FC236}">
                <a16:creationId xmlns:a16="http://schemas.microsoft.com/office/drawing/2014/main" id="{76AF4583-4EF9-49FE-ADF4-7CB905D5C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0" name="Title 1">
            <a:extLst>
              <a:ext uri="{FF2B5EF4-FFF2-40B4-BE49-F238E27FC236}">
                <a16:creationId xmlns:a16="http://schemas.microsoft.com/office/drawing/2014/main" id="{88B43590-4BE1-47C1-985C-62848ABF0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Traditional Survey aircraft: </a:t>
            </a:r>
            <a:br>
              <a:rPr lang="en-US" alt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Fixed Wing Systems: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9" descr="A plane flying in the air&#10;&#10;Description automatically generated">
            <a:extLst>
              <a:ext uri="{FF2B5EF4-FFF2-40B4-BE49-F238E27FC236}">
                <a16:creationId xmlns:a16="http://schemas.microsoft.com/office/drawing/2014/main" id="{4281AA26-F685-4CE9-9782-C2A917EE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951" y="2509911"/>
            <a:ext cx="698277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A4BF55D-5C33-4803-90B6-D614FB7C1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/>
              <a:t>Development of UAV magnetic survey systems: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B7816C-6B63-421D-A3FB-BFCEDD96906C}"/>
              </a:ext>
            </a:extLst>
          </p:cNvPr>
          <p:cNvSpPr/>
          <p:nvPr/>
        </p:nvSpPr>
        <p:spPr>
          <a:xfrm>
            <a:off x="990600" y="1600200"/>
            <a:ext cx="8153400" cy="36893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800" i="1" kern="0" dirty="0">
                <a:latin typeface="Times New Roman" panose="02020603050405020304" pitchFamily="18" charset="0"/>
              </a:rPr>
              <a:t>Try to replicate Full sized aircraft with UAV:   </a:t>
            </a:r>
            <a:endParaRPr lang="en-US" sz="2800" b="1" kern="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Must Consider: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Magnetic Quality :        	sensitivity/ noise / interference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Survey area:          	Size,  terrain,  vegetation,  access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UAV selection:   	performance,  endurance,  technology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Survey budget:  	$$$$$$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95300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Constraints:  		Regulations, safety requirements, insurance, licensing.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04C0B55C-AA8B-4E94-BFC1-0F3F08FFC7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122362"/>
            <a:ext cx="6858000" cy="28400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000" i="1"/>
              <a:t> </a:t>
            </a:r>
            <a:br>
              <a:rPr lang="en-US" altLang="en-US" sz="5000" i="1"/>
            </a:br>
            <a:r>
              <a:rPr lang="en-US" altLang="en-US" sz="5000" i="1"/>
              <a:t>UAV MAGNETIC  SURVEYING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06A8A6-C946-4F70-B935-C00936A8E5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4256436"/>
            <a:ext cx="6858000" cy="1600818"/>
          </a:xfrm>
        </p:spPr>
        <p:txBody>
          <a:bodyPr>
            <a:normAutofit/>
          </a:bodyPr>
          <a:lstStyle/>
          <a:p>
            <a:pPr eaLnBrk="1" hangingPunct="1"/>
            <a:endParaRPr lang="en-US" altLang="en-US" sz="2400">
              <a:solidFill>
                <a:schemeClr val="accent1"/>
              </a:solidFill>
            </a:endParaRPr>
          </a:p>
          <a:p>
            <a:pPr eaLnBrk="1" hangingPunct="1"/>
            <a:r>
              <a:rPr lang="en-US" altLang="en-US" sz="2400">
                <a:solidFill>
                  <a:schemeClr val="accent1"/>
                </a:solidFill>
              </a:rPr>
              <a:t>First round </a:t>
            </a:r>
          </a:p>
          <a:p>
            <a:pPr eaLnBrk="1" hangingPunct="1"/>
            <a:r>
              <a:rPr lang="en-US" altLang="en-US" sz="2400">
                <a:solidFill>
                  <a:schemeClr val="accent1"/>
                </a:solidFill>
              </a:rPr>
              <a:t>of UAV Mag Development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EDDA994D-EB19-4FD1-AD2F-83A7E3C42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/>
              <a:t>Development of UAV magnetic survey systems:</a:t>
            </a:r>
            <a:br>
              <a:rPr lang="en-US" altLang="en-US" sz="2400"/>
            </a:br>
            <a:br>
              <a:rPr lang="en-US" altLang="en-US" sz="2400"/>
            </a:br>
            <a:r>
              <a:rPr lang="en-US" altLang="en-US" sz="2400"/>
              <a:t>Early attempted Uav Mag Systems: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9586504-F02B-49FB-9ECF-245F36A23E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400"/>
              <a:t>Fugro Airborne   1993 Georanger  , 2006- Aerosonde </a:t>
            </a:r>
            <a:endParaRPr lang="en-US" altLang="en-US" sz="2400" dirty="0"/>
          </a:p>
        </p:txBody>
      </p:sp>
      <p:pic>
        <p:nvPicPr>
          <p:cNvPr id="10244" name="Picture 3" descr="Fugro_GeoRanger2005">
            <a:extLst>
              <a:ext uri="{FF2B5EF4-FFF2-40B4-BE49-F238E27FC236}">
                <a16:creationId xmlns:a16="http://schemas.microsoft.com/office/drawing/2014/main" id="{83D18A93-ABD0-42A0-AC0D-91FA0FE9A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3873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Fugro_Base_Station">
            <a:extLst>
              <a:ext uri="{FF2B5EF4-FFF2-40B4-BE49-F238E27FC236}">
                <a16:creationId xmlns:a16="http://schemas.microsoft.com/office/drawing/2014/main" id="{75E23844-59CF-45C1-A893-DCF74010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2590800"/>
            <a:ext cx="3594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4970</TotalTime>
  <Words>727</Words>
  <Application>Microsoft Office PowerPoint</Application>
  <PresentationFormat>On-screen Show (4:3)</PresentationFormat>
  <Paragraphs>226</Paragraphs>
  <Slides>57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Arial Black</vt:lpstr>
      <vt:lpstr>Calibri</vt:lpstr>
      <vt:lpstr>Symbol</vt:lpstr>
      <vt:lpstr>Times New Roman</vt:lpstr>
      <vt:lpstr>Default Design</vt:lpstr>
      <vt:lpstr>Chart</vt:lpstr>
      <vt:lpstr>PowerPoint Presentation</vt:lpstr>
      <vt:lpstr>  Airborne MAGNETIC  SURVEYING</vt:lpstr>
      <vt:lpstr>Want to measure:  Magnetic signature from Geological formations: </vt:lpstr>
      <vt:lpstr>Data Acquisition :</vt:lpstr>
      <vt:lpstr>Traditional Survey aircraft:  Helicopter Systems:  </vt:lpstr>
      <vt:lpstr>Traditional Survey aircraft:  Fixed Wing Systems:</vt:lpstr>
      <vt:lpstr>Development of UAV magnetic survey systems:</vt:lpstr>
      <vt:lpstr>  UAV MAGNETIC  SURVEYING</vt:lpstr>
      <vt:lpstr>Development of UAV magnetic survey systems:  Early attempted Uav Mag Systems:</vt:lpstr>
      <vt:lpstr>Development of UAV magnetic survey systems:  Early attempted Uav Mag Systems:</vt:lpstr>
      <vt:lpstr>Development of UAV magnetic survey systems: Early attempted Uav Mag Systems:</vt:lpstr>
      <vt:lpstr>Development of UAV magnetic survey systems: Early attempted Uav Mag Systems:</vt:lpstr>
      <vt:lpstr>Attempting to do Large area surveys Gawler-Craton survey in SA   1,800,000km</vt:lpstr>
      <vt:lpstr>Development of UAV magnetic survey systems:</vt:lpstr>
      <vt:lpstr>   Major developments for the next phase of  UAV Mag Development:</vt:lpstr>
      <vt:lpstr>Development of UAV magnetic survey systems: Early attempted Uav Mag Systems:</vt:lpstr>
      <vt:lpstr>Development of UAV magnetic survey systems: Early attempted Uav Mag Systems:  Custom Fixed Wing   (petrol) :    Rada engineering  ( 2015-2017)</vt:lpstr>
      <vt:lpstr>Example Flight path Flown:</vt:lpstr>
      <vt:lpstr>Flight Planning:</vt:lpstr>
      <vt:lpstr>Total Magnetic Intensity Image</vt:lpstr>
      <vt:lpstr>2VD Total Magnetic Intensity Image</vt:lpstr>
      <vt:lpstr>UAV Verses Cessna 210</vt:lpstr>
      <vt:lpstr>UAV’s do crash……</vt:lpstr>
      <vt:lpstr>The next phase- Multirotors</vt:lpstr>
      <vt:lpstr>Recent advancements-  Hybrid technology</vt:lpstr>
      <vt:lpstr>Video of UAV Mag Survey: Lotta Tasmania  5 min</vt:lpstr>
      <vt:lpstr>Development of UAV magnetic survey systems: </vt:lpstr>
      <vt:lpstr>UAV Electronics:</vt:lpstr>
      <vt:lpstr>Custom DAQ System:</vt:lpstr>
      <vt:lpstr>DATA ACQ SYSTEM:</vt:lpstr>
      <vt:lpstr>SYSTEM REMOTE DATA QC:</vt:lpstr>
      <vt:lpstr>Video of UAV Mag Survey: Karratha  4 min</vt:lpstr>
      <vt:lpstr>Development of UAV magnetic survey systems: </vt:lpstr>
      <vt:lpstr>Development of UAV magnetic survey systems:  Magnetometer Selection:</vt:lpstr>
      <vt:lpstr>Development of UAV magnetic survey systems:  Magnetic Sensor Comparison:</vt:lpstr>
      <vt:lpstr>Development of UAV magnetic survey systems:</vt:lpstr>
      <vt:lpstr>Development of UAV magnetic survey systems:</vt:lpstr>
      <vt:lpstr>Magnetic compensation</vt:lpstr>
      <vt:lpstr>Magnetic compensation</vt:lpstr>
      <vt:lpstr>Magnetic compensation</vt:lpstr>
      <vt:lpstr>Mag Compensation profile</vt:lpstr>
      <vt:lpstr>Magnetic data Power Spectrum:</vt:lpstr>
      <vt:lpstr>Video of UAV Quarry Survey  2 min</vt:lpstr>
      <vt:lpstr>UXO Detection - DAQ</vt:lpstr>
      <vt:lpstr>Quad sensor on UAV </vt:lpstr>
      <vt:lpstr>4 sensor Walking UXO detection system</vt:lpstr>
      <vt:lpstr>6 sensor UXO towed cart</vt:lpstr>
      <vt:lpstr>LAOS-     4 sensor UXO Boom -light weight</vt:lpstr>
      <vt:lpstr>UXO Quad Boom coverage Map</vt:lpstr>
      <vt:lpstr>4 Sensor results</vt:lpstr>
      <vt:lpstr>Quad sensor  UXO detector on UAV </vt:lpstr>
      <vt:lpstr>Video of UAV Coal Survey2 min</vt:lpstr>
      <vt:lpstr>UAV Coal survey Mag Data :</vt:lpstr>
      <vt:lpstr>UAV Coal Survey Data:</vt:lpstr>
      <vt:lpstr>UAV Coal Survey data</vt:lpstr>
      <vt:lpstr>THE END…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 Rada</dc:creator>
  <cp:lastModifiedBy>Anton Rada</cp:lastModifiedBy>
  <cp:revision>5</cp:revision>
  <dcterms:created xsi:type="dcterms:W3CDTF">2019-10-15T21:53:04Z</dcterms:created>
  <dcterms:modified xsi:type="dcterms:W3CDTF">2019-10-20T09:08:23Z</dcterms:modified>
</cp:coreProperties>
</file>